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71" r:id="rId6"/>
    <p:sldId id="270" r:id="rId7"/>
    <p:sldId id="282" r:id="rId8"/>
    <p:sldId id="261" r:id="rId9"/>
    <p:sldId id="263" r:id="rId10"/>
    <p:sldId id="262" r:id="rId11"/>
    <p:sldId id="264" r:id="rId12"/>
    <p:sldId id="265" r:id="rId13"/>
    <p:sldId id="266" r:id="rId14"/>
    <p:sldId id="267" r:id="rId15"/>
    <p:sldId id="268" r:id="rId16"/>
    <p:sldId id="288" r:id="rId17"/>
    <p:sldId id="289" r:id="rId18"/>
    <p:sldId id="272" r:id="rId19"/>
    <p:sldId id="276" r:id="rId20"/>
    <p:sldId id="283" r:id="rId21"/>
    <p:sldId id="273" r:id="rId22"/>
    <p:sldId id="274" r:id="rId23"/>
    <p:sldId id="275" r:id="rId24"/>
    <p:sldId id="269" r:id="rId25"/>
    <p:sldId id="278" r:id="rId26"/>
    <p:sldId id="284" r:id="rId27"/>
    <p:sldId id="285" r:id="rId28"/>
    <p:sldId id="279" r:id="rId29"/>
    <p:sldId id="286" r:id="rId30"/>
    <p:sldId id="280" r:id="rId31"/>
    <p:sldId id="287" r:id="rId32"/>
    <p:sldId id="258" r:id="rId33"/>
    <p:sldId id="281" r:id="rId34"/>
    <p:sldId id="277"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3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D0BBC3-B158-A49A-B35A-77361B74E4C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FADA07F-B64D-A307-A08B-449C66360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663FFB3-E219-3A8F-7B55-F04E17D1FDCD}"/>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5" name="Нижний колонтитул 4">
            <a:extLst>
              <a:ext uri="{FF2B5EF4-FFF2-40B4-BE49-F238E27FC236}">
                <a16:creationId xmlns:a16="http://schemas.microsoft.com/office/drawing/2014/main" id="{E71106EE-0541-48F3-DEFA-E16CDEF607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8A8AAB4-7673-BEBA-6A7D-2898BC556EB0}"/>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408680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14100-6A36-EC57-537F-536F7DAA093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B6DA7C5-5177-7972-988E-A2022D44B4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DB8911-79CC-9BC4-A2D9-2A822C2C40A3}"/>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5" name="Нижний колонтитул 4">
            <a:extLst>
              <a:ext uri="{FF2B5EF4-FFF2-40B4-BE49-F238E27FC236}">
                <a16:creationId xmlns:a16="http://schemas.microsoft.com/office/drawing/2014/main" id="{262A1875-4334-0082-93E5-EE6B9F1A13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7B9914-D5CD-C825-AE69-E522BE7A3096}"/>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1629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8A85BC3-DEB2-1CF0-0AE7-36B1F52AFC1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1637CE7-FDD8-1FB7-DA58-98501244CB2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2CAD4B9-21CC-CD72-4163-D038DD9D1355}"/>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5" name="Нижний колонтитул 4">
            <a:extLst>
              <a:ext uri="{FF2B5EF4-FFF2-40B4-BE49-F238E27FC236}">
                <a16:creationId xmlns:a16="http://schemas.microsoft.com/office/drawing/2014/main" id="{478B98A1-2BBE-0075-C67C-79F73C88CA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1746C3-159C-1B54-4D77-2650C93276F1}"/>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268809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341AD9-2198-8573-2348-5F16D02F804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2733822-8FAC-8119-E2FF-6364C67C81C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61FC7BF-CAE0-B414-69B4-3365FA16305B}"/>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5" name="Нижний колонтитул 4">
            <a:extLst>
              <a:ext uri="{FF2B5EF4-FFF2-40B4-BE49-F238E27FC236}">
                <a16:creationId xmlns:a16="http://schemas.microsoft.com/office/drawing/2014/main" id="{72D84E18-606A-1A6A-1CBC-0ED629EB77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594D9C-CB82-E1FB-00C3-DE5D5C37765E}"/>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141911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B275BC-15F1-6BC1-6825-92410E46B78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7775757-15EB-663C-1EA0-D15758D6CB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8409C4-4B4B-660E-3059-5DE8E8218173}"/>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5" name="Нижний колонтитул 4">
            <a:extLst>
              <a:ext uri="{FF2B5EF4-FFF2-40B4-BE49-F238E27FC236}">
                <a16:creationId xmlns:a16="http://schemas.microsoft.com/office/drawing/2014/main" id="{EFD016A3-28EE-40F8-34ED-B02E47303C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E8043E4-EB5D-F25B-2C7C-D8FE6456E97A}"/>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193400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53AF2-10D0-B2B8-E4D1-A64B2283E59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88BC9EF-AE02-4AD7-75FF-48D0EAF05C7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987034E-7606-8859-0E49-1E252B97AA2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41E4F36-2CD4-94F5-BFB7-2B470CD41D72}"/>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6" name="Нижний колонтитул 5">
            <a:extLst>
              <a:ext uri="{FF2B5EF4-FFF2-40B4-BE49-F238E27FC236}">
                <a16:creationId xmlns:a16="http://schemas.microsoft.com/office/drawing/2014/main" id="{C6DE531A-EF96-724C-7E65-469E5EED8A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762C90-5133-5ABB-7730-BD2A49BE6324}"/>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57989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7ABC7-FCA8-2928-CE7A-76CF1286DDA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DF71933-3D46-8904-C962-3E252B41C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F48945C-062A-6C77-744F-6B5A8C79434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7124C8A-44E4-6743-627E-723E3737D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24C1E03-E996-D35B-BE6A-21A7DE2C569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9A5F09B-40DA-756D-B123-73F7EB8A3F5A}"/>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8" name="Нижний колонтитул 7">
            <a:extLst>
              <a:ext uri="{FF2B5EF4-FFF2-40B4-BE49-F238E27FC236}">
                <a16:creationId xmlns:a16="http://schemas.microsoft.com/office/drawing/2014/main" id="{47D629A8-D74A-10EC-688C-9A3DBBB55E8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B7B7075-F9A5-8D24-59AB-9B99FB1198AA}"/>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47066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303FC-AC9F-E08E-032A-3C1CE297D9E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6980C22-2CAC-4CA8-0760-E45FA7908FE5}"/>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4" name="Нижний колонтитул 3">
            <a:extLst>
              <a:ext uri="{FF2B5EF4-FFF2-40B4-BE49-F238E27FC236}">
                <a16:creationId xmlns:a16="http://schemas.microsoft.com/office/drawing/2014/main" id="{C833ACE1-D3D7-C6F9-0290-0EA9A18F778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F48ABBE-ED90-0681-1ED5-F08AE1FBF2A0}"/>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99933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ED710BA-75DB-839A-59A7-3C0DF16C3032}"/>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3" name="Нижний колонтитул 2">
            <a:extLst>
              <a:ext uri="{FF2B5EF4-FFF2-40B4-BE49-F238E27FC236}">
                <a16:creationId xmlns:a16="http://schemas.microsoft.com/office/drawing/2014/main" id="{C1E51254-4B5C-3BF8-B18E-0E1BFA58FFB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9A8BD9E-A6E6-FB0D-2351-178BCB257FCE}"/>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121903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1C0F08-FE94-CEAC-B901-0E978882544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297EB7A-F7A2-518B-1ADF-D131BF52F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AE85452-03B8-ABD7-F2ED-F28175421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9B0A6BA-D764-26C3-DD82-45838FA52F5F}"/>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6" name="Нижний колонтитул 5">
            <a:extLst>
              <a:ext uri="{FF2B5EF4-FFF2-40B4-BE49-F238E27FC236}">
                <a16:creationId xmlns:a16="http://schemas.microsoft.com/office/drawing/2014/main" id="{F50766AC-D585-194B-2ADA-0743F528E7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E68AE5E-05B1-8D19-8CD1-FED460DFEAD8}"/>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295893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A935E1-C1C5-7D6C-E24E-A9F1474727F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03DADFD-B2C7-A83D-2F60-A51DA6CD1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14E6872-6825-2747-36E8-BA7D5179A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7C3ECF8-1C48-8CCE-48B2-FA6EB0A9F337}"/>
              </a:ext>
            </a:extLst>
          </p:cNvPr>
          <p:cNvSpPr>
            <a:spLocks noGrp="1"/>
          </p:cNvSpPr>
          <p:nvPr>
            <p:ph type="dt" sz="half" idx="10"/>
          </p:nvPr>
        </p:nvSpPr>
        <p:spPr/>
        <p:txBody>
          <a:bodyPr/>
          <a:lstStyle/>
          <a:p>
            <a:fld id="{4DA44A36-72E1-4863-A51D-B58738484C85}" type="datetimeFigureOut">
              <a:rPr lang="ru-RU" smtClean="0"/>
              <a:t>24.09.2024</a:t>
            </a:fld>
            <a:endParaRPr lang="ru-RU"/>
          </a:p>
        </p:txBody>
      </p:sp>
      <p:sp>
        <p:nvSpPr>
          <p:cNvPr id="6" name="Нижний колонтитул 5">
            <a:extLst>
              <a:ext uri="{FF2B5EF4-FFF2-40B4-BE49-F238E27FC236}">
                <a16:creationId xmlns:a16="http://schemas.microsoft.com/office/drawing/2014/main" id="{4A382B97-333F-E7B5-DABE-86547B6E1A3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4A5F12C-9DB8-6596-0D54-BE316E2CD027}"/>
              </a:ext>
            </a:extLst>
          </p:cNvPr>
          <p:cNvSpPr>
            <a:spLocks noGrp="1"/>
          </p:cNvSpPr>
          <p:nvPr>
            <p:ph type="sldNum" sz="quarter" idx="12"/>
          </p:nvPr>
        </p:nvSpPr>
        <p:spPr/>
        <p:txBody>
          <a:bodyPr/>
          <a:lstStyle/>
          <a:p>
            <a:fld id="{E298B883-4EDD-4CD0-AC8B-704CA349E309}" type="slidenum">
              <a:rPr lang="ru-RU" smtClean="0"/>
              <a:t>‹#›</a:t>
            </a:fld>
            <a:endParaRPr lang="ru-RU"/>
          </a:p>
        </p:txBody>
      </p:sp>
    </p:spTree>
    <p:extLst>
      <p:ext uri="{BB962C8B-B14F-4D97-AF65-F5344CB8AC3E}">
        <p14:creationId xmlns:p14="http://schemas.microsoft.com/office/powerpoint/2010/main" val="95822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F051B9-E6B8-3A27-D55F-81F9BC708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271C0CA-EAFA-8A7E-2F60-5D954D0B2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2362FD0-912F-42CD-1C56-F73C182B0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A44A36-72E1-4863-A51D-B58738484C85}" type="datetimeFigureOut">
              <a:rPr lang="ru-RU" smtClean="0"/>
              <a:t>24.09.2024</a:t>
            </a:fld>
            <a:endParaRPr lang="ru-RU"/>
          </a:p>
        </p:txBody>
      </p:sp>
      <p:sp>
        <p:nvSpPr>
          <p:cNvPr id="5" name="Нижний колонтитул 4">
            <a:extLst>
              <a:ext uri="{FF2B5EF4-FFF2-40B4-BE49-F238E27FC236}">
                <a16:creationId xmlns:a16="http://schemas.microsoft.com/office/drawing/2014/main" id="{F5C40AF0-F888-4111-BEAE-15F6A0A59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CF2BEFD0-2339-26E5-C277-E34003961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98B883-4EDD-4CD0-AC8B-704CA349E309}" type="slidenum">
              <a:rPr lang="ru-RU" smtClean="0"/>
              <a:t>‹#›</a:t>
            </a:fld>
            <a:endParaRPr lang="ru-RU"/>
          </a:p>
        </p:txBody>
      </p:sp>
    </p:spTree>
    <p:extLst>
      <p:ext uri="{BB962C8B-B14F-4D97-AF65-F5344CB8AC3E}">
        <p14:creationId xmlns:p14="http://schemas.microsoft.com/office/powerpoint/2010/main" val="108260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yjus.com/neet/connective-tissu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D2F324-FA21-AD49-25F5-6556766F2102}"/>
              </a:ext>
            </a:extLst>
          </p:cNvPr>
          <p:cNvSpPr>
            <a:spLocks noGrp="1"/>
          </p:cNvSpPr>
          <p:nvPr>
            <p:ph type="ctrTitle"/>
          </p:nvPr>
        </p:nvSpPr>
        <p:spPr>
          <a:xfrm>
            <a:off x="1524000" y="1122363"/>
            <a:ext cx="9144000" cy="1311121"/>
          </a:xfrm>
        </p:spPr>
        <p:txBody>
          <a:bodyPr/>
          <a:lstStyle/>
          <a:p>
            <a:r>
              <a:rPr lang="en-US" dirty="0">
                <a:latin typeface="Calibri" panose="020F0502020204030204" pitchFamily="34" charset="0"/>
                <a:cs typeface="Calibri" panose="020F0502020204030204" pitchFamily="34" charset="0"/>
              </a:rPr>
              <a:t>Lecture 4</a:t>
            </a:r>
            <a:endParaRPr lang="ru-RU" dirty="0">
              <a:latin typeface="Calibri" panose="020F0502020204030204" pitchFamily="34" charset="0"/>
              <a:cs typeface="Calibri" panose="020F0502020204030204" pitchFamily="34" charset="0"/>
            </a:endParaRPr>
          </a:p>
        </p:txBody>
      </p:sp>
      <p:sp>
        <p:nvSpPr>
          <p:cNvPr id="3" name="Подзаголовок 2">
            <a:extLst>
              <a:ext uri="{FF2B5EF4-FFF2-40B4-BE49-F238E27FC236}">
                <a16:creationId xmlns:a16="http://schemas.microsoft.com/office/drawing/2014/main" id="{66ED90D3-6B4A-29EA-02E1-45059128DA12}"/>
              </a:ext>
            </a:extLst>
          </p:cNvPr>
          <p:cNvSpPr>
            <a:spLocks noGrp="1"/>
          </p:cNvSpPr>
          <p:nvPr>
            <p:ph type="subTitle" idx="1"/>
          </p:nvPr>
        </p:nvSpPr>
        <p:spPr>
          <a:xfrm>
            <a:off x="1745226" y="2768755"/>
            <a:ext cx="9144000" cy="1655762"/>
          </a:xfrm>
        </p:spPr>
        <p:txBody>
          <a:bodyPr>
            <a:normAutofit/>
          </a:bodyPr>
          <a:lstStyle/>
          <a:p>
            <a:r>
              <a:rPr lang="ru-RU" sz="3600" dirty="0" err="1">
                <a:effectLst/>
                <a:latin typeface="Calibri" panose="020F0502020204030204" pitchFamily="34" charset="0"/>
                <a:ea typeface="Times New Roman" panose="02020603050405020304" pitchFamily="18" charset="0"/>
                <a:cs typeface="Calibri" panose="020F0502020204030204" pitchFamily="34" charset="0"/>
              </a:rPr>
              <a:t>Tissues</a:t>
            </a:r>
            <a:r>
              <a:rPr lang="ru-RU" sz="3600" dirty="0">
                <a:effectLst/>
                <a:latin typeface="Calibri" panose="020F0502020204030204" pitchFamily="34" charset="0"/>
                <a:ea typeface="Times New Roman" panose="02020603050405020304" pitchFamily="18" charset="0"/>
                <a:cs typeface="Calibri" panose="020F0502020204030204" pitchFamily="34" charset="0"/>
              </a:rPr>
              <a:t>. </a:t>
            </a:r>
            <a:r>
              <a:rPr lang="ru-RU" sz="3600" dirty="0" err="1">
                <a:effectLst/>
                <a:latin typeface="Calibri" panose="020F0502020204030204" pitchFamily="34" charset="0"/>
                <a:ea typeface="Times New Roman" panose="02020603050405020304" pitchFamily="18" charset="0"/>
                <a:cs typeface="Calibri" panose="020F0502020204030204" pitchFamily="34" charset="0"/>
              </a:rPr>
              <a:t>Classification</a:t>
            </a:r>
            <a:r>
              <a:rPr lang="ru-RU" sz="3600" dirty="0">
                <a:effectLst/>
                <a:latin typeface="Calibri" panose="020F0502020204030204" pitchFamily="34" charset="0"/>
                <a:ea typeface="Times New Roman" panose="02020603050405020304" pitchFamily="18" charset="0"/>
                <a:cs typeface="Calibri" panose="020F0502020204030204" pitchFamily="34" charset="0"/>
              </a:rPr>
              <a:t> </a:t>
            </a:r>
            <a:r>
              <a:rPr lang="ru-RU" sz="3600" dirty="0" err="1">
                <a:effectLst/>
                <a:latin typeface="Calibri" panose="020F0502020204030204" pitchFamily="34" charset="0"/>
                <a:ea typeface="Times New Roman" panose="02020603050405020304" pitchFamily="18" charset="0"/>
                <a:cs typeface="Calibri" panose="020F0502020204030204" pitchFamily="34" charset="0"/>
              </a:rPr>
              <a:t>and</a:t>
            </a:r>
            <a:r>
              <a:rPr lang="ru-RU" sz="3600" dirty="0">
                <a:effectLst/>
                <a:latin typeface="Calibri" panose="020F0502020204030204" pitchFamily="34" charset="0"/>
                <a:ea typeface="Times New Roman" panose="02020603050405020304" pitchFamily="18" charset="0"/>
                <a:cs typeface="Calibri" panose="020F0502020204030204" pitchFamily="34" charset="0"/>
              </a:rPr>
              <a:t> </a:t>
            </a:r>
            <a:r>
              <a:rPr lang="ru-RU" sz="3600" dirty="0" err="1">
                <a:effectLst/>
                <a:latin typeface="Calibri" panose="020F0502020204030204" pitchFamily="34" charset="0"/>
                <a:ea typeface="Times New Roman" panose="02020603050405020304" pitchFamily="18" charset="0"/>
                <a:cs typeface="Calibri" panose="020F0502020204030204" pitchFamily="34" charset="0"/>
              </a:rPr>
              <a:t>Origin</a:t>
            </a:r>
            <a:r>
              <a:rPr lang="ru-RU" sz="3600" dirty="0">
                <a:effectLst/>
                <a:latin typeface="Calibri" panose="020F0502020204030204" pitchFamily="34" charset="0"/>
                <a:ea typeface="Times New Roman" panose="02020603050405020304" pitchFamily="18" charset="0"/>
                <a:cs typeface="Calibri" panose="020F0502020204030204" pitchFamily="34" charset="0"/>
              </a:rPr>
              <a:t> </a:t>
            </a:r>
            <a:r>
              <a:rPr lang="ru-RU" sz="3600" dirty="0" err="1">
                <a:effectLst/>
                <a:latin typeface="Calibri" panose="020F0502020204030204" pitchFamily="34" charset="0"/>
                <a:ea typeface="Times New Roman" panose="02020603050405020304" pitchFamily="18" charset="0"/>
                <a:cs typeface="Calibri" panose="020F0502020204030204" pitchFamily="34" charset="0"/>
              </a:rPr>
              <a:t>of</a:t>
            </a:r>
            <a:r>
              <a:rPr lang="ru-RU" sz="3600" dirty="0">
                <a:effectLst/>
                <a:latin typeface="Calibri" panose="020F0502020204030204" pitchFamily="34" charset="0"/>
                <a:ea typeface="Times New Roman" panose="02020603050405020304" pitchFamily="18" charset="0"/>
                <a:cs typeface="Calibri" panose="020F0502020204030204" pitchFamily="34" charset="0"/>
              </a:rPr>
              <a:t> </a:t>
            </a:r>
            <a:r>
              <a:rPr lang="ru-RU" sz="3600" dirty="0" err="1">
                <a:effectLst/>
                <a:latin typeface="Calibri" panose="020F0502020204030204" pitchFamily="34" charset="0"/>
                <a:ea typeface="Times New Roman" panose="02020603050405020304" pitchFamily="18" charset="0"/>
                <a:cs typeface="Calibri" panose="020F0502020204030204" pitchFamily="34" charset="0"/>
              </a:rPr>
              <a:t>Tissues</a:t>
            </a:r>
            <a:r>
              <a:rPr lang="ru-RU" sz="3600" dirty="0">
                <a:effectLst/>
                <a:latin typeface="Calibri" panose="020F0502020204030204" pitchFamily="34" charset="0"/>
                <a:ea typeface="Times New Roman" panose="02020603050405020304" pitchFamily="18" charset="0"/>
                <a:cs typeface="Calibri" panose="020F0502020204030204" pitchFamily="34" charset="0"/>
              </a:rPr>
              <a:t>. </a:t>
            </a:r>
            <a:r>
              <a:rPr lang="ru-RU" sz="3600" dirty="0" err="1">
                <a:effectLst/>
                <a:latin typeface="Calibri" panose="020F0502020204030204" pitchFamily="34" charset="0"/>
                <a:ea typeface="Times New Roman" panose="02020603050405020304" pitchFamily="18" charset="0"/>
                <a:cs typeface="Calibri" panose="020F0502020204030204" pitchFamily="34" charset="0"/>
              </a:rPr>
              <a:t>Epithelial</a:t>
            </a:r>
            <a:r>
              <a:rPr lang="ru-RU" sz="3600" dirty="0">
                <a:effectLst/>
                <a:latin typeface="Calibri" panose="020F0502020204030204" pitchFamily="34" charset="0"/>
                <a:ea typeface="Times New Roman" panose="02020603050405020304" pitchFamily="18" charset="0"/>
                <a:cs typeface="Calibri" panose="020F0502020204030204" pitchFamily="34" charset="0"/>
              </a:rPr>
              <a:t> </a:t>
            </a:r>
            <a:r>
              <a:rPr lang="ru-RU" sz="3600" dirty="0" err="1">
                <a:effectLst/>
                <a:latin typeface="Calibri" panose="020F0502020204030204" pitchFamily="34" charset="0"/>
                <a:ea typeface="Times New Roman" panose="02020603050405020304" pitchFamily="18" charset="0"/>
                <a:cs typeface="Calibri" panose="020F0502020204030204" pitchFamily="34" charset="0"/>
              </a:rPr>
              <a:t>Tissues</a:t>
            </a:r>
            <a:r>
              <a:rPr lang="ru-RU" sz="3600" dirty="0">
                <a:effectLst/>
                <a:latin typeface="Calibri" panose="020F0502020204030204" pitchFamily="34" charset="0"/>
                <a:ea typeface="Times New Roman" panose="02020603050405020304" pitchFamily="18" charset="0"/>
                <a:cs typeface="Calibri" panose="020F0502020204030204" pitchFamily="34" charset="0"/>
              </a:rPr>
              <a:t>.</a:t>
            </a:r>
            <a:endParaRPr lang="ru-RU"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31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E31EE9-B296-5097-1405-41B325C50E73}"/>
              </a:ext>
            </a:extLst>
          </p:cNvPr>
          <p:cNvSpPr>
            <a:spLocks noGrp="1"/>
          </p:cNvSpPr>
          <p:nvPr>
            <p:ph idx="1"/>
          </p:nvPr>
        </p:nvSpPr>
        <p:spPr>
          <a:xfrm>
            <a:off x="838200" y="766916"/>
            <a:ext cx="10515600" cy="5410047"/>
          </a:xfrm>
        </p:spPr>
        <p:txBody>
          <a:bodyPr/>
          <a:lstStyle/>
          <a:p>
            <a:pPr marL="0" indent="0" algn="l">
              <a:buNone/>
            </a:pPr>
            <a:endParaRPr lang="ru-RU" sz="3200" dirty="0">
              <a:solidFill>
                <a:srgbClr val="444444"/>
              </a:solidFill>
              <a:latin typeface="Calibri" panose="020F0502020204030204" pitchFamily="34" charset="0"/>
              <a:cs typeface="Calibri" panose="020F0502020204030204" pitchFamily="34" charset="0"/>
            </a:endParaRPr>
          </a:p>
          <a:p>
            <a:pPr algn="l"/>
            <a:endParaRPr lang="en-US" sz="3200" b="0" i="0" dirty="0">
              <a:solidFill>
                <a:srgbClr val="444444"/>
              </a:solidFill>
              <a:effectLst/>
              <a:latin typeface="Calibri" panose="020F0502020204030204" pitchFamily="34" charset="0"/>
              <a:cs typeface="Calibri" panose="020F0502020204030204" pitchFamily="34" charset="0"/>
            </a:endParaRPr>
          </a:p>
          <a:p>
            <a:pPr algn="l"/>
            <a:endParaRPr lang="ru-RU" sz="3200" dirty="0">
              <a:solidFill>
                <a:srgbClr val="444444"/>
              </a:solidFill>
              <a:latin typeface="Calibri" panose="020F0502020204030204" pitchFamily="34" charset="0"/>
              <a:cs typeface="Calibri" panose="020F0502020204030204" pitchFamily="34" charset="0"/>
            </a:endParaRPr>
          </a:p>
          <a:p>
            <a:endParaRPr lang="ru-RU" dirty="0"/>
          </a:p>
        </p:txBody>
      </p:sp>
      <p:pic>
        <p:nvPicPr>
          <p:cNvPr id="5" name="Рисунок 4">
            <a:extLst>
              <a:ext uri="{FF2B5EF4-FFF2-40B4-BE49-F238E27FC236}">
                <a16:creationId xmlns:a16="http://schemas.microsoft.com/office/drawing/2014/main" id="{43CC3C8B-3218-6225-54FE-91CC043B77F2}"/>
              </a:ext>
            </a:extLst>
          </p:cNvPr>
          <p:cNvPicPr>
            <a:picLocks noChangeAspect="1"/>
          </p:cNvPicPr>
          <p:nvPr/>
        </p:nvPicPr>
        <p:blipFill>
          <a:blip r:embed="rId2"/>
          <a:stretch>
            <a:fillRect/>
          </a:stretch>
        </p:blipFill>
        <p:spPr>
          <a:xfrm>
            <a:off x="838200" y="558452"/>
            <a:ext cx="6504038" cy="5826974"/>
          </a:xfrm>
          <a:prstGeom prst="rect">
            <a:avLst/>
          </a:prstGeom>
        </p:spPr>
      </p:pic>
      <p:sp>
        <p:nvSpPr>
          <p:cNvPr id="7" name="TextBox 6">
            <a:extLst>
              <a:ext uri="{FF2B5EF4-FFF2-40B4-BE49-F238E27FC236}">
                <a16:creationId xmlns:a16="http://schemas.microsoft.com/office/drawing/2014/main" id="{178D1E12-7852-1397-F363-AA48E1788281}"/>
              </a:ext>
            </a:extLst>
          </p:cNvPr>
          <p:cNvSpPr txBox="1"/>
          <p:nvPr/>
        </p:nvSpPr>
        <p:spPr>
          <a:xfrm>
            <a:off x="6769509" y="2294674"/>
            <a:ext cx="4811661" cy="1200329"/>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Adhering junctions- keep the neighboring tissues well cemented together</a:t>
            </a:r>
          </a:p>
        </p:txBody>
      </p:sp>
    </p:spTree>
    <p:extLst>
      <p:ext uri="{BB962C8B-B14F-4D97-AF65-F5344CB8AC3E}">
        <p14:creationId xmlns:p14="http://schemas.microsoft.com/office/powerpoint/2010/main" val="249994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E31EE9-B296-5097-1405-41B325C50E73}"/>
              </a:ext>
            </a:extLst>
          </p:cNvPr>
          <p:cNvSpPr>
            <a:spLocks noGrp="1"/>
          </p:cNvSpPr>
          <p:nvPr>
            <p:ph idx="1"/>
          </p:nvPr>
        </p:nvSpPr>
        <p:spPr>
          <a:xfrm>
            <a:off x="838200" y="766916"/>
            <a:ext cx="10515600" cy="5410047"/>
          </a:xfrm>
        </p:spPr>
        <p:txBody>
          <a:bodyPr/>
          <a:lstStyle/>
          <a:p>
            <a:pPr marL="0" indent="0" algn="l">
              <a:buNone/>
            </a:pPr>
            <a:endParaRPr lang="ru-RU" sz="3200" b="0" i="0" dirty="0">
              <a:solidFill>
                <a:srgbClr val="444444"/>
              </a:solidFill>
              <a:effectLst/>
              <a:latin typeface="Calibri" panose="020F0502020204030204" pitchFamily="34" charset="0"/>
              <a:cs typeface="Calibri" panose="020F0502020204030204" pitchFamily="34" charset="0"/>
            </a:endParaRPr>
          </a:p>
          <a:p>
            <a:pPr algn="l"/>
            <a:endParaRPr lang="ru-RU" sz="3200" dirty="0">
              <a:solidFill>
                <a:srgbClr val="444444"/>
              </a:solidFill>
              <a:latin typeface="Calibri" panose="020F0502020204030204" pitchFamily="34" charset="0"/>
              <a:cs typeface="Calibri" panose="020F0502020204030204" pitchFamily="34" charset="0"/>
            </a:endParaRPr>
          </a:p>
          <a:p>
            <a:pPr algn="l"/>
            <a:endParaRPr lang="en-US" sz="3200" b="0" i="0" dirty="0">
              <a:solidFill>
                <a:srgbClr val="444444"/>
              </a:solidFill>
              <a:effectLst/>
              <a:latin typeface="Calibri" panose="020F0502020204030204" pitchFamily="34" charset="0"/>
              <a:cs typeface="Calibri" panose="020F0502020204030204" pitchFamily="34" charset="0"/>
            </a:endParaRPr>
          </a:p>
          <a:p>
            <a:pPr marL="0" indent="0" algn="l">
              <a:buNone/>
            </a:pPr>
            <a:endParaRPr lang="ru-RU" sz="3200" dirty="0">
              <a:solidFill>
                <a:srgbClr val="444444"/>
              </a:solidFill>
              <a:latin typeface="Calibri" panose="020F0502020204030204" pitchFamily="34" charset="0"/>
              <a:cs typeface="Calibri" panose="020F0502020204030204" pitchFamily="34" charset="0"/>
            </a:endParaRPr>
          </a:p>
          <a:p>
            <a:endParaRPr lang="ru-RU" dirty="0"/>
          </a:p>
        </p:txBody>
      </p:sp>
      <p:pic>
        <p:nvPicPr>
          <p:cNvPr id="4" name="Рисунок 3">
            <a:extLst>
              <a:ext uri="{FF2B5EF4-FFF2-40B4-BE49-F238E27FC236}">
                <a16:creationId xmlns:a16="http://schemas.microsoft.com/office/drawing/2014/main" id="{47D56463-0FFB-7D23-B8AB-15C23396617E}"/>
              </a:ext>
            </a:extLst>
          </p:cNvPr>
          <p:cNvPicPr>
            <a:picLocks noChangeAspect="1"/>
          </p:cNvPicPr>
          <p:nvPr/>
        </p:nvPicPr>
        <p:blipFill>
          <a:blip r:embed="rId2"/>
          <a:stretch>
            <a:fillRect/>
          </a:stretch>
        </p:blipFill>
        <p:spPr>
          <a:xfrm>
            <a:off x="513736" y="1179870"/>
            <a:ext cx="5963475" cy="4063181"/>
          </a:xfrm>
          <a:prstGeom prst="rect">
            <a:avLst/>
          </a:prstGeom>
        </p:spPr>
      </p:pic>
      <p:sp>
        <p:nvSpPr>
          <p:cNvPr id="6" name="TextBox 5">
            <a:extLst>
              <a:ext uri="{FF2B5EF4-FFF2-40B4-BE49-F238E27FC236}">
                <a16:creationId xmlns:a16="http://schemas.microsoft.com/office/drawing/2014/main" id="{82A9158E-5984-A940-6CAC-EE1779BA0B61}"/>
              </a:ext>
            </a:extLst>
          </p:cNvPr>
          <p:cNvSpPr txBox="1"/>
          <p:nvPr/>
        </p:nvSpPr>
        <p:spPr>
          <a:xfrm>
            <a:off x="6264378" y="3129038"/>
            <a:ext cx="6098458" cy="1200329"/>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Gap junctions- facilitate </a:t>
            </a:r>
            <a:endParaRPr lang="ru-RU"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the movement of ions </a:t>
            </a:r>
            <a:endParaRPr lang="ru-RU"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and molecules across the tissue</a:t>
            </a:r>
          </a:p>
        </p:txBody>
      </p:sp>
    </p:spTree>
    <p:extLst>
      <p:ext uri="{BB962C8B-B14F-4D97-AF65-F5344CB8AC3E}">
        <p14:creationId xmlns:p14="http://schemas.microsoft.com/office/powerpoint/2010/main" val="150783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4E4F95-1360-587B-A70D-A6C36762B05D}"/>
              </a:ext>
            </a:extLst>
          </p:cNvPr>
          <p:cNvSpPr>
            <a:spLocks noGrp="1"/>
          </p:cNvSpPr>
          <p:nvPr>
            <p:ph idx="1"/>
          </p:nvPr>
        </p:nvSpPr>
        <p:spPr>
          <a:xfrm>
            <a:off x="838200" y="1253331"/>
            <a:ext cx="10515600" cy="4351338"/>
          </a:xfrm>
        </p:spPr>
        <p:txBody>
          <a:bodyPr/>
          <a:lstStyle/>
          <a:p>
            <a:r>
              <a:rPr lang="en-US" b="0" i="0" dirty="0">
                <a:solidFill>
                  <a:srgbClr val="444444"/>
                </a:solidFill>
                <a:effectLst/>
                <a:latin typeface="Poppins" panose="00000500000000000000" pitchFamily="2" charset="0"/>
              </a:rPr>
              <a:t>Epithelial cells form membranes. The epithelial membrane consists of a layer of epithelial tissue and has underlying </a:t>
            </a:r>
            <a:r>
              <a:rPr lang="en-US" b="0" i="0" u="none" strike="noStrike" dirty="0">
                <a:solidFill>
                  <a:srgbClr val="8C69FF"/>
                </a:solidFill>
                <a:effectLst/>
                <a:latin typeface="Poppins" panose="00000500000000000000" pitchFamily="2" charset="0"/>
                <a:hlinkClick r:id="rId2"/>
              </a:rPr>
              <a:t>connective tissue</a:t>
            </a:r>
            <a:r>
              <a:rPr lang="en-US" b="0" i="0" dirty="0">
                <a:solidFill>
                  <a:srgbClr val="444444"/>
                </a:solidFill>
                <a:effectLst/>
                <a:latin typeface="Poppins" panose="00000500000000000000" pitchFamily="2" charset="0"/>
              </a:rPr>
              <a:t>. </a:t>
            </a:r>
            <a:endParaRPr lang="ru-RU" b="0" i="0" dirty="0">
              <a:solidFill>
                <a:srgbClr val="444444"/>
              </a:solidFill>
              <a:effectLst/>
              <a:latin typeface="Poppins" panose="00000500000000000000" pitchFamily="2" charset="0"/>
            </a:endParaRPr>
          </a:p>
          <a:p>
            <a:endParaRPr lang="ru-RU" b="0" i="0" dirty="0">
              <a:solidFill>
                <a:srgbClr val="444444"/>
              </a:solidFill>
              <a:effectLst/>
              <a:latin typeface="Poppins" panose="00000500000000000000" pitchFamily="2" charset="0"/>
            </a:endParaRPr>
          </a:p>
          <a:p>
            <a:pPr marL="0" indent="0">
              <a:buNone/>
            </a:pPr>
            <a:r>
              <a:rPr lang="en-US" b="0" i="0" dirty="0">
                <a:solidFill>
                  <a:srgbClr val="444444"/>
                </a:solidFill>
                <a:effectLst/>
                <a:latin typeface="Poppins" panose="00000500000000000000" pitchFamily="2" charset="0"/>
              </a:rPr>
              <a:t>There are two types of epithelial membranes</a:t>
            </a:r>
            <a:r>
              <a:rPr lang="ru-RU" b="0" i="0" dirty="0">
                <a:solidFill>
                  <a:srgbClr val="444444"/>
                </a:solidFill>
                <a:effectLst/>
                <a:latin typeface="Poppins" panose="00000500000000000000" pitchFamily="2" charset="0"/>
              </a:rPr>
              <a:t>:</a:t>
            </a:r>
          </a:p>
          <a:p>
            <a:r>
              <a:rPr lang="en-US" b="0" i="1" dirty="0">
                <a:solidFill>
                  <a:srgbClr val="444444"/>
                </a:solidFill>
                <a:effectLst/>
                <a:latin typeface="Poppins" panose="00000500000000000000" pitchFamily="2" charset="0"/>
              </a:rPr>
              <a:t> mucous membrane </a:t>
            </a:r>
            <a:endParaRPr lang="ru-RU" b="0" i="1" dirty="0">
              <a:solidFill>
                <a:srgbClr val="444444"/>
              </a:solidFill>
              <a:effectLst/>
              <a:latin typeface="Poppins" panose="00000500000000000000" pitchFamily="2" charset="0"/>
            </a:endParaRPr>
          </a:p>
          <a:p>
            <a:r>
              <a:rPr lang="en-US" b="0" i="1" dirty="0">
                <a:solidFill>
                  <a:srgbClr val="444444"/>
                </a:solidFill>
                <a:effectLst/>
                <a:latin typeface="Poppins" panose="00000500000000000000" pitchFamily="2" charset="0"/>
              </a:rPr>
              <a:t>serous membrane.</a:t>
            </a:r>
            <a:endParaRPr lang="ru-RU" i="1" dirty="0"/>
          </a:p>
        </p:txBody>
      </p:sp>
    </p:spTree>
    <p:extLst>
      <p:ext uri="{BB962C8B-B14F-4D97-AF65-F5344CB8AC3E}">
        <p14:creationId xmlns:p14="http://schemas.microsoft.com/office/powerpoint/2010/main" val="57534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64BAC-C520-79CA-5E9F-0B6956F34749}"/>
              </a:ext>
            </a:extLst>
          </p:cNvPr>
          <p:cNvSpPr>
            <a:spLocks noGrp="1"/>
          </p:cNvSpPr>
          <p:nvPr>
            <p:ph type="title"/>
          </p:nvPr>
        </p:nvSpPr>
        <p:spPr>
          <a:xfrm>
            <a:off x="614515" y="205095"/>
            <a:ext cx="10515600" cy="1325563"/>
          </a:xfrm>
        </p:spPr>
        <p:txBody>
          <a:bodyPr/>
          <a:lstStyle/>
          <a:p>
            <a:r>
              <a:rPr lang="en-US" b="1" i="0" dirty="0">
                <a:solidFill>
                  <a:srgbClr val="444444"/>
                </a:solidFill>
                <a:effectLst/>
                <a:latin typeface="Calibri" panose="020F0502020204030204" pitchFamily="34" charset="0"/>
                <a:cs typeface="Calibri" panose="020F0502020204030204" pitchFamily="34" charset="0"/>
              </a:rPr>
              <a:t>Mucous membrane:</a:t>
            </a:r>
            <a:r>
              <a:rPr lang="en-US" b="0" i="0" dirty="0">
                <a:solidFill>
                  <a:srgbClr val="444444"/>
                </a:solidFill>
                <a:effectLst/>
                <a:latin typeface="Calibri" panose="020F0502020204030204" pitchFamily="34" charset="0"/>
                <a:cs typeface="Calibri" panose="020F0502020204030204" pitchFamily="34" charset="0"/>
              </a:rPr>
              <a:t> </a:t>
            </a:r>
            <a:endParaRPr lang="ru-RU"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390D0870-0591-7058-D377-8B591F17E455}"/>
              </a:ext>
            </a:extLst>
          </p:cNvPr>
          <p:cNvSpPr>
            <a:spLocks noGrp="1"/>
          </p:cNvSpPr>
          <p:nvPr>
            <p:ph idx="1"/>
          </p:nvPr>
        </p:nvSpPr>
        <p:spPr>
          <a:xfrm>
            <a:off x="614515" y="1530658"/>
            <a:ext cx="4913671" cy="4351338"/>
          </a:xfrm>
        </p:spPr>
        <p:txBody>
          <a:bodyPr>
            <a:normAutofit/>
          </a:bodyPr>
          <a:lstStyle/>
          <a:p>
            <a:pPr algn="l"/>
            <a:r>
              <a:rPr lang="en-US" b="0" i="0" dirty="0">
                <a:solidFill>
                  <a:srgbClr val="444444"/>
                </a:solidFill>
                <a:effectLst/>
                <a:latin typeface="Calibri" panose="020F0502020204030204" pitchFamily="34" charset="0"/>
                <a:cs typeface="Calibri" panose="020F0502020204030204" pitchFamily="34" charset="0"/>
              </a:rPr>
              <a:t>It is also known as mucosa. There are </a:t>
            </a:r>
            <a:r>
              <a:rPr lang="en-US" b="1" i="0" dirty="0">
                <a:solidFill>
                  <a:srgbClr val="444444"/>
                </a:solidFill>
                <a:effectLst/>
                <a:latin typeface="Calibri" panose="020F0502020204030204" pitchFamily="34" charset="0"/>
                <a:cs typeface="Calibri" panose="020F0502020204030204" pitchFamily="34" charset="0"/>
              </a:rPr>
              <a:t>goblet cells </a:t>
            </a:r>
            <a:r>
              <a:rPr lang="en-US" b="0" i="0" dirty="0">
                <a:solidFill>
                  <a:srgbClr val="444444"/>
                </a:solidFill>
                <a:effectLst/>
                <a:latin typeface="Calibri" panose="020F0502020204030204" pitchFamily="34" charset="0"/>
                <a:cs typeface="Calibri" panose="020F0502020204030204" pitchFamily="34" charset="0"/>
              </a:rPr>
              <a:t>present, which secrete mucus. The mucus helps in lubrication, protection and easy movement of materials. It prevents tissues from drying. It lines the body cavities such as respiratory and digestive tracts, which open outside the body.</a:t>
            </a:r>
          </a:p>
          <a:p>
            <a:endParaRPr lang="ru-RU" dirty="0"/>
          </a:p>
        </p:txBody>
      </p:sp>
      <p:pic>
        <p:nvPicPr>
          <p:cNvPr id="4098" name="Picture 2" descr="Mucosa: Function, Anatomy &amp; Definition">
            <a:extLst>
              <a:ext uri="{FF2B5EF4-FFF2-40B4-BE49-F238E27FC236}">
                <a16:creationId xmlns:a16="http://schemas.microsoft.com/office/drawing/2014/main" id="{AA42A0FC-621D-C606-6622-591B1734B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433" y="377932"/>
            <a:ext cx="4735052" cy="47350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is a Mucous membrane? An Overview, at BYJU'S.">
            <a:extLst>
              <a:ext uri="{FF2B5EF4-FFF2-40B4-BE49-F238E27FC236}">
                <a16:creationId xmlns:a16="http://schemas.microsoft.com/office/drawing/2014/main" id="{8F8C7966-58F8-34D7-F0DC-BF3081AB07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57" t="11733" r="24469" b="5097"/>
          <a:stretch/>
        </p:blipFill>
        <p:spPr bwMode="auto">
          <a:xfrm>
            <a:off x="8191090" y="5285821"/>
            <a:ext cx="2037737" cy="157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B56D2-6A72-C0E4-42AC-1AFC9D5D8CBC}"/>
              </a:ext>
            </a:extLst>
          </p:cNvPr>
          <p:cNvSpPr>
            <a:spLocks noGrp="1"/>
          </p:cNvSpPr>
          <p:nvPr>
            <p:ph type="title"/>
          </p:nvPr>
        </p:nvSpPr>
        <p:spPr/>
        <p:txBody>
          <a:bodyPr/>
          <a:lstStyle/>
          <a:p>
            <a:r>
              <a:rPr lang="en-US" b="1" i="0" dirty="0">
                <a:solidFill>
                  <a:srgbClr val="444444"/>
                </a:solidFill>
                <a:effectLst/>
                <a:latin typeface="Poppins" panose="00000500000000000000" pitchFamily="2" charset="0"/>
              </a:rPr>
              <a:t>Serous membrane: </a:t>
            </a:r>
            <a:endParaRPr lang="ru-RU" dirty="0"/>
          </a:p>
        </p:txBody>
      </p:sp>
      <p:sp>
        <p:nvSpPr>
          <p:cNvPr id="3" name="Объект 2">
            <a:extLst>
              <a:ext uri="{FF2B5EF4-FFF2-40B4-BE49-F238E27FC236}">
                <a16:creationId xmlns:a16="http://schemas.microsoft.com/office/drawing/2014/main" id="{FA0649F4-1591-AE3C-43AD-98C93E064725}"/>
              </a:ext>
            </a:extLst>
          </p:cNvPr>
          <p:cNvSpPr>
            <a:spLocks noGrp="1"/>
          </p:cNvSpPr>
          <p:nvPr>
            <p:ph idx="1"/>
          </p:nvPr>
        </p:nvSpPr>
        <p:spPr>
          <a:xfrm>
            <a:off x="258096" y="1690688"/>
            <a:ext cx="4677697" cy="4351338"/>
          </a:xfrm>
        </p:spPr>
        <p:txBody>
          <a:bodyPr>
            <a:normAutofit fontScale="92500"/>
          </a:bodyPr>
          <a:lstStyle/>
          <a:p>
            <a:pPr algn="l"/>
            <a:r>
              <a:rPr lang="en-US" b="0" i="0" dirty="0">
                <a:solidFill>
                  <a:srgbClr val="444444"/>
                </a:solidFill>
                <a:effectLst/>
                <a:latin typeface="Poppins" panose="00000500000000000000" pitchFamily="2" charset="0"/>
              </a:rPr>
              <a:t>The serous membrane lines the body cavities, which do not open outside the body, such as the lining of the pleural cavity, pericardial membranes. These membranes secrete the fluid inside the cavity and are made up of simple squamous epithelium.</a:t>
            </a:r>
          </a:p>
          <a:p>
            <a:endParaRPr lang="ru-RU" dirty="0"/>
          </a:p>
        </p:txBody>
      </p:sp>
      <p:pic>
        <p:nvPicPr>
          <p:cNvPr id="5" name="Рисунок 4">
            <a:extLst>
              <a:ext uri="{FF2B5EF4-FFF2-40B4-BE49-F238E27FC236}">
                <a16:creationId xmlns:a16="http://schemas.microsoft.com/office/drawing/2014/main" id="{349F21D1-5BDA-9E24-C394-A278D4139DC2}"/>
              </a:ext>
            </a:extLst>
          </p:cNvPr>
          <p:cNvPicPr>
            <a:picLocks noChangeAspect="1"/>
          </p:cNvPicPr>
          <p:nvPr/>
        </p:nvPicPr>
        <p:blipFill>
          <a:blip r:embed="rId2"/>
          <a:srcRect l="2903" t="20415" r="37580" b="18909"/>
          <a:stretch/>
        </p:blipFill>
        <p:spPr>
          <a:xfrm>
            <a:off x="4935793" y="1349477"/>
            <a:ext cx="7256207" cy="4159045"/>
          </a:xfrm>
          <a:prstGeom prst="rect">
            <a:avLst/>
          </a:prstGeom>
        </p:spPr>
      </p:pic>
    </p:spTree>
    <p:extLst>
      <p:ext uri="{BB962C8B-B14F-4D97-AF65-F5344CB8AC3E}">
        <p14:creationId xmlns:p14="http://schemas.microsoft.com/office/powerpoint/2010/main" val="400282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3F57C-34AF-BA42-C197-2B32734F5CF5}"/>
              </a:ext>
            </a:extLst>
          </p:cNvPr>
          <p:cNvSpPr>
            <a:spLocks noGrp="1"/>
          </p:cNvSpPr>
          <p:nvPr>
            <p:ph type="title"/>
          </p:nvPr>
        </p:nvSpPr>
        <p:spPr/>
        <p:txBody>
          <a:bodyPr/>
          <a:lstStyle/>
          <a:p>
            <a:r>
              <a:rPr lang="en-US" b="1" i="0" dirty="0">
                <a:solidFill>
                  <a:srgbClr val="444444"/>
                </a:solidFill>
                <a:effectLst/>
                <a:latin typeface="Poppins" panose="00000500000000000000" pitchFamily="2" charset="0"/>
              </a:rPr>
              <a:t>Glands</a:t>
            </a:r>
            <a:r>
              <a:rPr lang="en-US" b="0" i="0" dirty="0">
                <a:solidFill>
                  <a:srgbClr val="444444"/>
                </a:solidFill>
                <a:effectLst/>
                <a:latin typeface="Poppins" panose="00000500000000000000" pitchFamily="2" charset="0"/>
              </a:rPr>
              <a:t> </a:t>
            </a:r>
            <a:endParaRPr lang="ru-RU" dirty="0"/>
          </a:p>
        </p:txBody>
      </p:sp>
      <p:sp>
        <p:nvSpPr>
          <p:cNvPr id="3" name="Объект 2">
            <a:extLst>
              <a:ext uri="{FF2B5EF4-FFF2-40B4-BE49-F238E27FC236}">
                <a16:creationId xmlns:a16="http://schemas.microsoft.com/office/drawing/2014/main" id="{8D45B397-47E2-F657-BBB6-65885BA01845}"/>
              </a:ext>
            </a:extLst>
          </p:cNvPr>
          <p:cNvSpPr>
            <a:spLocks noGrp="1"/>
          </p:cNvSpPr>
          <p:nvPr>
            <p:ph idx="1"/>
          </p:nvPr>
        </p:nvSpPr>
        <p:spPr>
          <a:xfrm>
            <a:off x="838200" y="1825625"/>
            <a:ext cx="6698226" cy="4351338"/>
          </a:xfrm>
        </p:spPr>
        <p:txBody>
          <a:bodyPr/>
          <a:lstStyle/>
          <a:p>
            <a:r>
              <a:rPr lang="en-US" b="0" i="0" dirty="0">
                <a:solidFill>
                  <a:srgbClr val="444444"/>
                </a:solidFill>
                <a:effectLst/>
                <a:latin typeface="Poppins" panose="00000500000000000000" pitchFamily="2" charset="0"/>
              </a:rPr>
              <a:t>are made up of epithelial cells. There are two types of glands, exocrine and endocrine. Exocrine glands secrete their product into a duct, e.g. goblet cells, sweat glands. Endocrine glands are called ductless glands and they release their product directly into the blood or intestinal fluid, e.g. hormones.</a:t>
            </a:r>
          </a:p>
          <a:p>
            <a:endParaRPr lang="ru-RU" dirty="0"/>
          </a:p>
        </p:txBody>
      </p:sp>
      <p:pic>
        <p:nvPicPr>
          <p:cNvPr id="5122" name="Picture 2" descr="Illustration showing the different types and locations of endocrines glands in both males and females">
            <a:extLst>
              <a:ext uri="{FF2B5EF4-FFF2-40B4-BE49-F238E27FC236}">
                <a16:creationId xmlns:a16="http://schemas.microsoft.com/office/drawing/2014/main" id="{3A2AE2A1-672F-3385-1E02-5B1F4F344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394" y="518967"/>
            <a:ext cx="4300077" cy="565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8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4757A2-8B13-4DB1-97CB-99730EB246C9}"/>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98B0774C-1E40-419C-A41A-3A2C8396EFF2}"/>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71DA421B-57FA-41EB-AC36-4119381168DE}"/>
              </a:ext>
            </a:extLst>
          </p:cNvPr>
          <p:cNvPicPr>
            <a:picLocks noChangeAspect="1"/>
          </p:cNvPicPr>
          <p:nvPr/>
        </p:nvPicPr>
        <p:blipFill rotWithShape="1">
          <a:blip r:embed="rId2"/>
          <a:srcRect l="27835" t="15945" r="28093" b="15189"/>
          <a:stretch/>
        </p:blipFill>
        <p:spPr>
          <a:xfrm>
            <a:off x="1819372" y="139591"/>
            <a:ext cx="7484883" cy="6578818"/>
          </a:xfrm>
          <a:prstGeom prst="rect">
            <a:avLst/>
          </a:prstGeom>
        </p:spPr>
      </p:pic>
    </p:spTree>
    <p:extLst>
      <p:ext uri="{BB962C8B-B14F-4D97-AF65-F5344CB8AC3E}">
        <p14:creationId xmlns:p14="http://schemas.microsoft.com/office/powerpoint/2010/main" val="167549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7BDE8D-4D63-4C98-A7A5-7D052F59B023}"/>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70DDD7BD-ABF9-4719-932C-9301D60C2057}"/>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E4EF2581-0B49-4EF7-B630-311E85FA4734}"/>
              </a:ext>
            </a:extLst>
          </p:cNvPr>
          <p:cNvPicPr>
            <a:picLocks noChangeAspect="1"/>
          </p:cNvPicPr>
          <p:nvPr/>
        </p:nvPicPr>
        <p:blipFill rotWithShape="1">
          <a:blip r:embed="rId2"/>
          <a:srcRect l="25670" t="19381" r="30257" b="22337"/>
          <a:stretch/>
        </p:blipFill>
        <p:spPr>
          <a:xfrm>
            <a:off x="1806803" y="111753"/>
            <a:ext cx="8578393" cy="6381122"/>
          </a:xfrm>
          <a:prstGeom prst="rect">
            <a:avLst/>
          </a:prstGeom>
        </p:spPr>
      </p:pic>
    </p:spTree>
    <p:extLst>
      <p:ext uri="{BB962C8B-B14F-4D97-AF65-F5344CB8AC3E}">
        <p14:creationId xmlns:p14="http://schemas.microsoft.com/office/powerpoint/2010/main" val="42114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C5F9D0-E0A1-5767-6CA7-B01B1919D4DD}"/>
              </a:ext>
            </a:extLst>
          </p:cNvPr>
          <p:cNvSpPr>
            <a:spLocks noGrp="1"/>
          </p:cNvSpPr>
          <p:nvPr>
            <p:ph type="title"/>
          </p:nvPr>
        </p:nvSpPr>
        <p:spPr>
          <a:xfrm>
            <a:off x="838200" y="807577"/>
            <a:ext cx="10515600" cy="1325563"/>
          </a:xfrm>
        </p:spPr>
        <p:txBody>
          <a:bodyPr>
            <a:normAutofit fontScale="90000"/>
          </a:bodyPr>
          <a:lstStyle/>
          <a:p>
            <a:r>
              <a:rPr lang="en-US" b="1" i="0" dirty="0">
                <a:effectLst/>
                <a:latin typeface="Calibri" panose="020F0502020204030204" pitchFamily="34" charset="0"/>
                <a:cs typeface="Calibri" panose="020F0502020204030204" pitchFamily="34" charset="0"/>
              </a:rPr>
              <a:t>What are the different types of epithelial cells?</a:t>
            </a:r>
            <a:br>
              <a:rPr lang="en-US" b="1" i="0" dirty="0">
                <a:effectLst/>
                <a:latin typeface="Calibri" panose="020F0502020204030204" pitchFamily="34" charset="0"/>
                <a:cs typeface="Calibri" panose="020F0502020204030204" pitchFamily="34" charset="0"/>
              </a:rPr>
            </a:br>
            <a:endParaRPr lang="ru-RU"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67491DC4-9A70-0645-9137-B798F3E7780A}"/>
              </a:ext>
            </a:extLst>
          </p:cNvPr>
          <p:cNvSpPr>
            <a:spLocks noGrp="1"/>
          </p:cNvSpPr>
          <p:nvPr>
            <p:ph idx="1"/>
          </p:nvPr>
        </p:nvSpPr>
        <p:spPr>
          <a:xfrm>
            <a:off x="838200" y="2133140"/>
            <a:ext cx="10515600" cy="4351338"/>
          </a:xfrm>
        </p:spPr>
        <p:txBody>
          <a:bodyPr/>
          <a:lstStyle/>
          <a:p>
            <a:pPr algn="l"/>
            <a:r>
              <a:rPr lang="en-US" sz="3200" b="0" i="0" dirty="0">
                <a:effectLst/>
                <a:latin typeface="Calibri" panose="020F0502020204030204" pitchFamily="34" charset="0"/>
                <a:cs typeface="Calibri" panose="020F0502020204030204" pitchFamily="34" charset="0"/>
              </a:rPr>
              <a:t>There are several different types of epithelial cells because epithelial tissues have many different functions depending on where they are in your body.</a:t>
            </a:r>
          </a:p>
          <a:p>
            <a:endParaRPr lang="ru-RU" dirty="0"/>
          </a:p>
        </p:txBody>
      </p:sp>
    </p:spTree>
    <p:extLst>
      <p:ext uri="{BB962C8B-B14F-4D97-AF65-F5344CB8AC3E}">
        <p14:creationId xmlns:p14="http://schemas.microsoft.com/office/powerpoint/2010/main" val="390668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3C5E206-4185-6E11-C8D5-27AF5712639F}"/>
              </a:ext>
            </a:extLst>
          </p:cNvPr>
          <p:cNvPicPr>
            <a:picLocks noGrp="1" noChangeAspect="1"/>
          </p:cNvPicPr>
          <p:nvPr>
            <p:ph idx="1"/>
          </p:nvPr>
        </p:nvPicPr>
        <p:blipFill>
          <a:blip r:embed="rId2"/>
          <a:srcRect l="4393" t="17698" r="34436" b="23665"/>
          <a:stretch/>
        </p:blipFill>
        <p:spPr>
          <a:xfrm>
            <a:off x="796412" y="715296"/>
            <a:ext cx="10070504" cy="5427407"/>
          </a:xfrm>
        </p:spPr>
      </p:pic>
    </p:spTree>
    <p:extLst>
      <p:ext uri="{BB962C8B-B14F-4D97-AF65-F5344CB8AC3E}">
        <p14:creationId xmlns:p14="http://schemas.microsoft.com/office/powerpoint/2010/main" val="100571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B3737-1465-8A78-2651-910E790B8707}"/>
              </a:ext>
            </a:extLst>
          </p:cNvPr>
          <p:cNvSpPr>
            <a:spLocks noGrp="1"/>
          </p:cNvSpPr>
          <p:nvPr>
            <p:ph type="title"/>
          </p:nvPr>
        </p:nvSpPr>
        <p:spPr/>
        <p:txBody>
          <a:bodyPr>
            <a:normAutofit/>
          </a:bodyPr>
          <a:lstStyle/>
          <a:p>
            <a:r>
              <a:rPr lang="en-US" sz="4800" b="1" dirty="0">
                <a:latin typeface="Calibri" panose="020F0502020204030204" pitchFamily="34" charset="0"/>
                <a:cs typeface="Calibri" panose="020F0502020204030204" pitchFamily="34" charset="0"/>
              </a:rPr>
              <a:t>Histology</a:t>
            </a:r>
            <a:endParaRPr lang="ru-RU" sz="4800" b="1"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C51905DE-2DAE-72E7-9CB2-7ACB67A996EA}"/>
              </a:ext>
            </a:extLst>
          </p:cNvPr>
          <p:cNvSpPr>
            <a:spLocks noGrp="1"/>
          </p:cNvSpPr>
          <p:nvPr>
            <p:ph idx="1"/>
          </p:nvPr>
        </p:nvSpPr>
        <p:spPr/>
        <p:txBody>
          <a:bodyPr>
            <a:normAutofit/>
          </a:bodyPr>
          <a:lstStyle/>
          <a:p>
            <a:r>
              <a:rPr lang="en-US" sz="3600" dirty="0"/>
              <a:t>Histology is the study of cells, tissues and organs as seen through the microscope. The importance of histology is that it is the structural basis for cell, tissue and organ biology and function (physiology) and disease (pathology). </a:t>
            </a:r>
            <a:endParaRPr lang="ru-RU" sz="3600" dirty="0"/>
          </a:p>
        </p:txBody>
      </p:sp>
    </p:spTree>
    <p:extLst>
      <p:ext uri="{BB962C8B-B14F-4D97-AF65-F5344CB8AC3E}">
        <p14:creationId xmlns:p14="http://schemas.microsoft.com/office/powerpoint/2010/main" val="156737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542955-BB7A-4B55-8C98-7CD72A07C4EB}"/>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ADC5D079-2B96-4B36-AA7D-563B935E2930}"/>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56E9131E-F30B-4B2C-9842-7B3A55B49767}"/>
              </a:ext>
            </a:extLst>
          </p:cNvPr>
          <p:cNvPicPr>
            <a:picLocks noChangeAspect="1"/>
          </p:cNvPicPr>
          <p:nvPr/>
        </p:nvPicPr>
        <p:blipFill rotWithShape="1">
          <a:blip r:embed="rId2"/>
          <a:srcRect l="26444" t="20756" r="30180" b="37595"/>
          <a:stretch/>
        </p:blipFill>
        <p:spPr>
          <a:xfrm>
            <a:off x="980386" y="499618"/>
            <a:ext cx="10053269" cy="5429842"/>
          </a:xfrm>
          <a:prstGeom prst="rect">
            <a:avLst/>
          </a:prstGeom>
        </p:spPr>
      </p:pic>
    </p:spTree>
    <p:extLst>
      <p:ext uri="{BB962C8B-B14F-4D97-AF65-F5344CB8AC3E}">
        <p14:creationId xmlns:p14="http://schemas.microsoft.com/office/powerpoint/2010/main" val="156445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95400-74A0-6A25-A7D7-0F4FCDE51EE0}"/>
              </a:ext>
            </a:extLst>
          </p:cNvPr>
          <p:cNvSpPr>
            <a:spLocks noGrp="1"/>
          </p:cNvSpPr>
          <p:nvPr>
            <p:ph type="title"/>
          </p:nvPr>
        </p:nvSpPr>
        <p:spPr>
          <a:xfrm>
            <a:off x="675968" y="500062"/>
            <a:ext cx="10515600" cy="1325563"/>
          </a:xfrm>
        </p:spPr>
        <p:txBody>
          <a:bodyPr>
            <a:normAutofit fontScale="90000"/>
          </a:bodyPr>
          <a:lstStyle/>
          <a:p>
            <a:r>
              <a:rPr lang="en-US" b="1" i="0" dirty="0">
                <a:effectLst/>
                <a:latin typeface="__Roboto_44e537"/>
              </a:rPr>
              <a:t>Types of epithelial cells based on their shape</a:t>
            </a:r>
            <a:br>
              <a:rPr lang="en-US" b="1" i="0" dirty="0">
                <a:solidFill>
                  <a:srgbClr val="363636"/>
                </a:solidFill>
                <a:effectLst/>
                <a:latin typeface="__Roboto_44e537"/>
              </a:rPr>
            </a:br>
            <a:endParaRPr lang="ru-RU" dirty="0"/>
          </a:p>
        </p:txBody>
      </p:sp>
      <p:sp>
        <p:nvSpPr>
          <p:cNvPr id="3" name="Объект 2">
            <a:extLst>
              <a:ext uri="{FF2B5EF4-FFF2-40B4-BE49-F238E27FC236}">
                <a16:creationId xmlns:a16="http://schemas.microsoft.com/office/drawing/2014/main" id="{DC45F763-32F4-0132-6A99-A3D536061BF9}"/>
              </a:ext>
            </a:extLst>
          </p:cNvPr>
          <p:cNvSpPr>
            <a:spLocks noGrp="1"/>
          </p:cNvSpPr>
          <p:nvPr>
            <p:ph idx="1"/>
          </p:nvPr>
        </p:nvSpPr>
        <p:spPr>
          <a:xfrm>
            <a:off x="675968" y="1825625"/>
            <a:ext cx="11137490" cy="4351338"/>
          </a:xfrm>
        </p:spPr>
        <p:txBody>
          <a:bodyPr/>
          <a:lstStyle/>
          <a:p>
            <a:pPr marL="0" indent="0" algn="l">
              <a:buNone/>
            </a:pPr>
            <a:r>
              <a:rPr lang="en-US" b="0" i="0" dirty="0">
                <a:effectLst/>
                <a:latin typeface="Calibri" panose="020F0502020204030204" pitchFamily="34" charset="0"/>
                <a:cs typeface="Calibri" panose="020F0502020204030204" pitchFamily="34" charset="0"/>
              </a:rPr>
              <a:t>Different types of epithelial cells based on shape include:</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Squamous epithelium</a:t>
            </a:r>
            <a:r>
              <a:rPr lang="en-US" b="0" i="0" dirty="0">
                <a:effectLst/>
                <a:latin typeface="Calibri" panose="020F0502020204030204" pitchFamily="34" charset="0"/>
                <a:cs typeface="Calibri" panose="020F0502020204030204" pitchFamily="34" charset="0"/>
              </a:rPr>
              <a:t>: Squamous epithelial cells are flat and sheet-like in appearance.</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Cuboidal epithelium</a:t>
            </a:r>
            <a:r>
              <a:rPr lang="en-US" b="0" i="0" dirty="0">
                <a:effectLst/>
                <a:latin typeface="Calibri" panose="020F0502020204030204" pitchFamily="34" charset="0"/>
                <a:cs typeface="Calibri" panose="020F0502020204030204" pitchFamily="34" charset="0"/>
              </a:rPr>
              <a:t>: Cuboidal epithelial cells are cube-like in appearance, meaning they have equal width, height and depth.</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Columnar epithelium</a:t>
            </a:r>
            <a:r>
              <a:rPr lang="en-US" b="0" i="0" dirty="0">
                <a:effectLst/>
                <a:latin typeface="Calibri" panose="020F0502020204030204" pitchFamily="34" charset="0"/>
                <a:cs typeface="Calibri" panose="020F0502020204030204" pitchFamily="34" charset="0"/>
              </a:rPr>
              <a:t>: Columnar epithelial cells are column-like in appearance, meaning they are taller than they are wide.</a:t>
            </a:r>
          </a:p>
          <a:p>
            <a:endParaRPr lang="ru-RU" dirty="0"/>
          </a:p>
        </p:txBody>
      </p:sp>
    </p:spTree>
    <p:extLst>
      <p:ext uri="{BB962C8B-B14F-4D97-AF65-F5344CB8AC3E}">
        <p14:creationId xmlns:p14="http://schemas.microsoft.com/office/powerpoint/2010/main" val="9548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CB85C-6F3C-AD31-787E-3C6BE49A3762}"/>
              </a:ext>
            </a:extLst>
          </p:cNvPr>
          <p:cNvSpPr>
            <a:spLocks noGrp="1"/>
          </p:cNvSpPr>
          <p:nvPr>
            <p:ph type="title"/>
          </p:nvPr>
        </p:nvSpPr>
        <p:spPr>
          <a:xfrm>
            <a:off x="838200" y="500062"/>
            <a:ext cx="10901516" cy="1325563"/>
          </a:xfrm>
        </p:spPr>
        <p:txBody>
          <a:bodyPr>
            <a:normAutofit fontScale="90000"/>
          </a:bodyPr>
          <a:lstStyle/>
          <a:p>
            <a:r>
              <a:rPr lang="en-US" b="1" i="0" dirty="0">
                <a:effectLst/>
                <a:latin typeface="Calibri" panose="020F0502020204030204" pitchFamily="34" charset="0"/>
                <a:cs typeface="Calibri" panose="020F0502020204030204" pitchFamily="34" charset="0"/>
              </a:rPr>
              <a:t>Types of epithelial cells based on their arrangement</a:t>
            </a:r>
            <a:br>
              <a:rPr lang="en-US" b="1" i="0" dirty="0">
                <a:solidFill>
                  <a:srgbClr val="363636"/>
                </a:solidFill>
                <a:effectLst/>
                <a:latin typeface="__Roboto_44e537"/>
              </a:rPr>
            </a:br>
            <a:endParaRPr lang="ru-RU" dirty="0"/>
          </a:p>
        </p:txBody>
      </p:sp>
      <p:sp>
        <p:nvSpPr>
          <p:cNvPr id="3" name="Объект 2">
            <a:extLst>
              <a:ext uri="{FF2B5EF4-FFF2-40B4-BE49-F238E27FC236}">
                <a16:creationId xmlns:a16="http://schemas.microsoft.com/office/drawing/2014/main" id="{B7461634-7105-4EE5-98A5-D383388C7F65}"/>
              </a:ext>
            </a:extLst>
          </p:cNvPr>
          <p:cNvSpPr>
            <a:spLocks noGrp="1"/>
          </p:cNvSpPr>
          <p:nvPr>
            <p:ph idx="1"/>
          </p:nvPr>
        </p:nvSpPr>
        <p:spPr/>
        <p:txBody>
          <a:bodyPr>
            <a:normAutofit/>
          </a:bodyPr>
          <a:lstStyle/>
          <a:p>
            <a:pPr algn="l"/>
            <a:r>
              <a:rPr lang="en-US" b="0" i="0" dirty="0">
                <a:effectLst/>
                <a:latin typeface="__Roboto_44e537"/>
              </a:rPr>
              <a:t>Epithelial tissue can also vary based on how the cells are arranged. The descriptors, or adjectives, for the way the cells are arranged, include:</a:t>
            </a:r>
          </a:p>
          <a:p>
            <a:pPr algn="l">
              <a:buFont typeface="Arial" panose="020B0604020202020204" pitchFamily="34" charset="0"/>
              <a:buChar char="•"/>
            </a:pPr>
            <a:r>
              <a:rPr lang="en-US" b="1" i="0" dirty="0">
                <a:effectLst/>
                <a:latin typeface="__Roboto_44e537"/>
              </a:rPr>
              <a:t>Simple</a:t>
            </a:r>
            <a:r>
              <a:rPr lang="en-US" b="0" i="0" dirty="0">
                <a:effectLst/>
                <a:latin typeface="__Roboto_44e537"/>
              </a:rPr>
              <a:t>: A simple epithelium means that there’s only one layer of cells.</a:t>
            </a:r>
          </a:p>
          <a:p>
            <a:pPr algn="l">
              <a:buFont typeface="Arial" panose="020B0604020202020204" pitchFamily="34" charset="0"/>
              <a:buChar char="•"/>
            </a:pPr>
            <a:r>
              <a:rPr lang="en-US" b="1" i="0" dirty="0">
                <a:effectLst/>
                <a:latin typeface="__Roboto_44e537"/>
              </a:rPr>
              <a:t>Compound (Stratified)</a:t>
            </a:r>
            <a:r>
              <a:rPr lang="en-US" b="0" i="0" dirty="0">
                <a:effectLst/>
                <a:latin typeface="__Roboto_44e537"/>
              </a:rPr>
              <a:t>: A stratified epithelium is made up of more than one layer of cells.</a:t>
            </a:r>
          </a:p>
          <a:p>
            <a:pPr algn="l">
              <a:buFont typeface="Arial" panose="020B0604020202020204" pitchFamily="34" charset="0"/>
              <a:buChar char="•"/>
            </a:pPr>
            <a:r>
              <a:rPr lang="en-US" b="1" i="0" dirty="0">
                <a:effectLst/>
                <a:latin typeface="__Roboto_44e537"/>
              </a:rPr>
              <a:t>Pseudostratified</a:t>
            </a:r>
            <a:r>
              <a:rPr lang="en-US" b="0" i="0" dirty="0">
                <a:effectLst/>
                <a:latin typeface="__Roboto_44e537"/>
              </a:rPr>
              <a:t>: A pseudostratified epithelium is made up of closely packed cells that appear to be arranged in layers because they’re different sizes, but there’s actually just one layer of cells.</a:t>
            </a:r>
          </a:p>
          <a:p>
            <a:endParaRPr lang="ru-RU" dirty="0"/>
          </a:p>
        </p:txBody>
      </p:sp>
    </p:spTree>
    <p:extLst>
      <p:ext uri="{BB962C8B-B14F-4D97-AF65-F5344CB8AC3E}">
        <p14:creationId xmlns:p14="http://schemas.microsoft.com/office/powerpoint/2010/main" val="332708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B15496-CDF2-1692-2094-7BA1DE8CF603}"/>
              </a:ext>
            </a:extLst>
          </p:cNvPr>
          <p:cNvSpPr>
            <a:spLocks noGrp="1"/>
          </p:cNvSpPr>
          <p:nvPr>
            <p:ph type="title"/>
          </p:nvPr>
        </p:nvSpPr>
        <p:spPr>
          <a:xfrm>
            <a:off x="838200" y="681037"/>
            <a:ext cx="10515600" cy="1325563"/>
          </a:xfrm>
        </p:spPr>
        <p:txBody>
          <a:bodyPr>
            <a:normAutofit fontScale="90000"/>
          </a:bodyPr>
          <a:lstStyle/>
          <a:p>
            <a:r>
              <a:rPr lang="en-US" b="1" i="0" dirty="0">
                <a:solidFill>
                  <a:srgbClr val="363636"/>
                </a:solidFill>
                <a:effectLst/>
                <a:latin typeface="Calibri" panose="020F0502020204030204" pitchFamily="34" charset="0"/>
                <a:cs typeface="Calibri" panose="020F0502020204030204" pitchFamily="34" charset="0"/>
              </a:rPr>
              <a:t>Epithelial cells based on specialized functions</a:t>
            </a:r>
            <a:br>
              <a:rPr lang="en-US" b="1" i="0" dirty="0">
                <a:solidFill>
                  <a:srgbClr val="363636"/>
                </a:solidFill>
                <a:effectLst/>
                <a:latin typeface="__Roboto_44e537"/>
              </a:rPr>
            </a:br>
            <a:endParaRPr lang="ru-RU" dirty="0"/>
          </a:p>
        </p:txBody>
      </p:sp>
      <p:sp>
        <p:nvSpPr>
          <p:cNvPr id="3" name="Объект 2">
            <a:extLst>
              <a:ext uri="{FF2B5EF4-FFF2-40B4-BE49-F238E27FC236}">
                <a16:creationId xmlns:a16="http://schemas.microsoft.com/office/drawing/2014/main" id="{1CCFF83B-9602-1F1E-F18E-AF1B694C99C0}"/>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Transitional epithelium</a:t>
            </a:r>
            <a:r>
              <a:rPr lang="en-US" b="0" i="0" dirty="0">
                <a:effectLst/>
                <a:latin typeface="Calibri" panose="020F0502020204030204" pitchFamily="34" charset="0"/>
                <a:cs typeface="Calibri" panose="020F0502020204030204" pitchFamily="34" charset="0"/>
              </a:rPr>
              <a:t>: A transitional epithelium (also known as urothelium) is made up of several layers of cells that become flattened when stretched. It lines most of your urinary tract and allows your bladder to expand.</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Glandular epithelium</a:t>
            </a:r>
            <a:r>
              <a:rPr lang="en-US" b="0" i="0" dirty="0">
                <a:effectLst/>
                <a:latin typeface="Calibri" panose="020F0502020204030204" pitchFamily="34" charset="0"/>
                <a:cs typeface="Calibri" panose="020F0502020204030204" pitchFamily="34" charset="0"/>
              </a:rPr>
              <a:t>: This type of epithelium is specialized to produce and secrete (release) substances. It’s found in your glands, which are specialized organs that can make, store and/or release substances such as hormones, proteins and water.</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Olfactory epithelium</a:t>
            </a:r>
            <a:r>
              <a:rPr lang="en-US" b="0" i="0" dirty="0">
                <a:effectLst/>
                <a:latin typeface="Calibri" panose="020F0502020204030204" pitchFamily="34" charset="0"/>
                <a:cs typeface="Calibri" panose="020F0502020204030204" pitchFamily="34" charset="0"/>
              </a:rPr>
              <a:t>: The olfactory epithelium, located within your nasal cavity, contains olfactory receptor cells, which have specialized cilia extensions. The cilia trap odor molecules you breathe in as they pass across the epithelial surface. Information about the molecules is then transmitted from the receptors to the olfactory bulb in your brain, where your brain then interprets the smell.</a:t>
            </a:r>
          </a:p>
          <a:p>
            <a:endParaRPr lang="ru-RU" dirty="0"/>
          </a:p>
        </p:txBody>
      </p:sp>
    </p:spTree>
    <p:extLst>
      <p:ext uri="{BB962C8B-B14F-4D97-AF65-F5344CB8AC3E}">
        <p14:creationId xmlns:p14="http://schemas.microsoft.com/office/powerpoint/2010/main" val="266454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BE8B84-CBF9-9C5F-0CF8-8B34537E1341}"/>
              </a:ext>
            </a:extLst>
          </p:cNvPr>
          <p:cNvSpPr>
            <a:spLocks noGrp="1"/>
          </p:cNvSpPr>
          <p:nvPr>
            <p:ph type="title"/>
          </p:nvPr>
        </p:nvSpPr>
        <p:spPr/>
        <p:txBody>
          <a:bodyPr/>
          <a:lstStyle/>
          <a:p>
            <a:r>
              <a:rPr lang="en-US" sz="4000" b="1" i="0" dirty="0">
                <a:solidFill>
                  <a:srgbClr val="444444"/>
                </a:solidFill>
                <a:effectLst/>
                <a:latin typeface="Calibri" panose="020F0502020204030204" pitchFamily="34" charset="0"/>
                <a:cs typeface="Calibri" panose="020F0502020204030204" pitchFamily="34" charset="0"/>
              </a:rPr>
              <a:t>Epithelial Tissue Functions</a:t>
            </a:r>
            <a:br>
              <a:rPr lang="en-US" b="1" i="0" dirty="0">
                <a:solidFill>
                  <a:srgbClr val="444444"/>
                </a:solidFill>
                <a:effectLst/>
                <a:latin typeface="Poppins" panose="00000500000000000000" pitchFamily="2" charset="0"/>
              </a:rPr>
            </a:br>
            <a:endParaRPr lang="ru-RU" dirty="0"/>
          </a:p>
        </p:txBody>
      </p:sp>
      <p:sp>
        <p:nvSpPr>
          <p:cNvPr id="3" name="Объект 2">
            <a:extLst>
              <a:ext uri="{FF2B5EF4-FFF2-40B4-BE49-F238E27FC236}">
                <a16:creationId xmlns:a16="http://schemas.microsoft.com/office/drawing/2014/main" id="{2AB8BD9F-E0FD-E96D-C300-7C699036DCD1}"/>
              </a:ext>
            </a:extLst>
          </p:cNvPr>
          <p:cNvSpPr>
            <a:spLocks noGrp="1"/>
          </p:cNvSpPr>
          <p:nvPr>
            <p:ph idx="1"/>
          </p:nvPr>
        </p:nvSpPr>
        <p:spPr>
          <a:xfrm>
            <a:off x="556751" y="1618456"/>
            <a:ext cx="11078497" cy="5239544"/>
          </a:xfrm>
        </p:spPr>
        <p:txBody>
          <a:bodyPr>
            <a:normAutofit fontScale="62500" lnSpcReduction="20000"/>
          </a:bodyPr>
          <a:lstStyle/>
          <a:p>
            <a:pPr algn="l"/>
            <a:r>
              <a:rPr lang="en-US" sz="4000" b="1" i="0" dirty="0">
                <a:effectLst/>
                <a:latin typeface="Calibri" panose="020F0502020204030204" pitchFamily="34" charset="0"/>
                <a:cs typeface="Calibri" panose="020F0502020204030204" pitchFamily="34" charset="0"/>
              </a:rPr>
              <a:t>Protection:</a:t>
            </a:r>
            <a:r>
              <a:rPr lang="en-US" sz="4000" b="0" i="0" dirty="0">
                <a:effectLst/>
                <a:latin typeface="Calibri" panose="020F0502020204030204" pitchFamily="34" charset="0"/>
                <a:cs typeface="Calibri" panose="020F0502020204030204" pitchFamily="34" charset="0"/>
              </a:rPr>
              <a:t> As it covers the entire body surface, it is the first line of </a:t>
            </a:r>
            <a:r>
              <a:rPr lang="en-US" sz="4000" b="0" i="0" dirty="0" err="1">
                <a:effectLst/>
                <a:latin typeface="Calibri" panose="020F0502020204030204" pitchFamily="34" charset="0"/>
                <a:cs typeface="Calibri" panose="020F0502020204030204" pitchFamily="34" charset="0"/>
              </a:rPr>
              <a:t>defence</a:t>
            </a:r>
            <a:r>
              <a:rPr lang="en-US" sz="4000" b="0" i="0" dirty="0">
                <a:effectLst/>
                <a:latin typeface="Calibri" panose="020F0502020204030204" pitchFamily="34" charset="0"/>
                <a:cs typeface="Calibri" panose="020F0502020204030204" pitchFamily="34" charset="0"/>
              </a:rPr>
              <a:t> against any kind of mechanical injury, chemical exposure, excessive fluid loss and infections. Ciliary projections present in the nose or upper respiratory tract, trap the dust particles and prevent it from entering the body</a:t>
            </a:r>
          </a:p>
          <a:p>
            <a:pPr algn="l"/>
            <a:r>
              <a:rPr lang="en-US" sz="4000" b="1" i="0" dirty="0">
                <a:effectLst/>
                <a:latin typeface="Calibri" panose="020F0502020204030204" pitchFamily="34" charset="0"/>
                <a:cs typeface="Calibri" panose="020F0502020204030204" pitchFamily="34" charset="0"/>
              </a:rPr>
              <a:t>Absorption: </a:t>
            </a:r>
            <a:r>
              <a:rPr lang="en-US" sz="4000" b="0" i="0" dirty="0">
                <a:effectLst/>
                <a:latin typeface="Calibri" panose="020F0502020204030204" pitchFamily="34" charset="0"/>
                <a:cs typeface="Calibri" panose="020F0502020204030204" pitchFamily="34" charset="0"/>
              </a:rPr>
              <a:t>The epithelial lining of the digestive tract absorbs water and nutrients</a:t>
            </a:r>
          </a:p>
          <a:p>
            <a:pPr algn="l"/>
            <a:r>
              <a:rPr lang="en-US" sz="4000" b="1" i="0" dirty="0">
                <a:effectLst/>
                <a:latin typeface="Calibri" panose="020F0502020204030204" pitchFamily="34" charset="0"/>
                <a:cs typeface="Calibri" panose="020F0502020204030204" pitchFamily="34" charset="0"/>
              </a:rPr>
              <a:t>Exchange of substances: </a:t>
            </a:r>
            <a:r>
              <a:rPr lang="en-US" sz="4000" b="0" i="0" dirty="0">
                <a:effectLst/>
                <a:latin typeface="Calibri" panose="020F0502020204030204" pitchFamily="34" charset="0"/>
                <a:cs typeface="Calibri" panose="020F0502020204030204" pitchFamily="34" charset="0"/>
              </a:rPr>
              <a:t>Epithelial tissue regulates the exchange of substances between body and external environment as well as the internal exchange between different parts of the body. Everything that enters the body or enters the bloodstream by absorption has to cross the epithelial barrier</a:t>
            </a:r>
          </a:p>
          <a:p>
            <a:pPr algn="l"/>
            <a:r>
              <a:rPr lang="en-US" sz="4000" b="1" i="0" dirty="0">
                <a:effectLst/>
                <a:latin typeface="Calibri" panose="020F0502020204030204" pitchFamily="34" charset="0"/>
                <a:cs typeface="Calibri" panose="020F0502020204030204" pitchFamily="34" charset="0"/>
              </a:rPr>
              <a:t>Sensation: </a:t>
            </a:r>
            <a:r>
              <a:rPr lang="en-US" sz="4000" b="0" i="0" dirty="0">
                <a:effectLst/>
                <a:latin typeface="Calibri" panose="020F0502020204030204" pitchFamily="34" charset="0"/>
                <a:cs typeface="Calibri" panose="020F0502020204030204" pitchFamily="34" charset="0"/>
              </a:rPr>
              <a:t>Sensory receptors are present in the epithelial tissue of the nose, eyes and ears, taste bud, etc. that help in transmitting signals from the external stimuli to the brain</a:t>
            </a:r>
          </a:p>
          <a:p>
            <a:pPr algn="l"/>
            <a:r>
              <a:rPr lang="en-US" sz="4000" b="1" i="0" dirty="0">
                <a:effectLst/>
                <a:latin typeface="Calibri" panose="020F0502020204030204" pitchFamily="34" charset="0"/>
                <a:cs typeface="Calibri" panose="020F0502020204030204" pitchFamily="34" charset="0"/>
              </a:rPr>
              <a:t>Secretion: </a:t>
            </a:r>
            <a:r>
              <a:rPr lang="en-US" sz="4000" b="0" i="0" dirty="0">
                <a:effectLst/>
                <a:latin typeface="Calibri" panose="020F0502020204030204" pitchFamily="34" charset="0"/>
                <a:cs typeface="Calibri" panose="020F0502020204030204" pitchFamily="34" charset="0"/>
              </a:rPr>
              <a:t>Various glands made up of epithelial cells secrete hormones, enzymes, saliva, mucus, sweat, etc.</a:t>
            </a:r>
          </a:p>
          <a:p>
            <a:endParaRPr lang="ru-RU" dirty="0"/>
          </a:p>
        </p:txBody>
      </p:sp>
    </p:spTree>
    <p:extLst>
      <p:ext uri="{BB962C8B-B14F-4D97-AF65-F5344CB8AC3E}">
        <p14:creationId xmlns:p14="http://schemas.microsoft.com/office/powerpoint/2010/main" val="363161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8C31C3A-87E6-366F-618F-1D8A50767769}"/>
              </a:ext>
            </a:extLst>
          </p:cNvPr>
          <p:cNvGraphicFramePr>
            <a:graphicFrameLocks noGrp="1"/>
          </p:cNvGraphicFramePr>
          <p:nvPr>
            <p:ph idx="1"/>
            <p:extLst>
              <p:ext uri="{D42A27DB-BD31-4B8C-83A1-F6EECF244321}">
                <p14:modId xmlns:p14="http://schemas.microsoft.com/office/powerpoint/2010/main" val="512397879"/>
              </p:ext>
            </p:extLst>
          </p:nvPr>
        </p:nvGraphicFramePr>
        <p:xfrm>
          <a:off x="816174" y="573583"/>
          <a:ext cx="7369180" cy="4519139"/>
        </p:xfrm>
        <a:graphic>
          <a:graphicData uri="http://schemas.openxmlformats.org/drawingml/2006/table">
            <a:tbl>
              <a:tblPr/>
              <a:tblGrid>
                <a:gridCol w="1842295">
                  <a:extLst>
                    <a:ext uri="{9D8B030D-6E8A-4147-A177-3AD203B41FA5}">
                      <a16:colId xmlns:a16="http://schemas.microsoft.com/office/drawing/2014/main" val="3788182823"/>
                    </a:ext>
                  </a:extLst>
                </a:gridCol>
                <a:gridCol w="1842295">
                  <a:extLst>
                    <a:ext uri="{9D8B030D-6E8A-4147-A177-3AD203B41FA5}">
                      <a16:colId xmlns:a16="http://schemas.microsoft.com/office/drawing/2014/main" val="3636734447"/>
                    </a:ext>
                  </a:extLst>
                </a:gridCol>
                <a:gridCol w="1842295">
                  <a:extLst>
                    <a:ext uri="{9D8B030D-6E8A-4147-A177-3AD203B41FA5}">
                      <a16:colId xmlns:a16="http://schemas.microsoft.com/office/drawing/2014/main" val="235374156"/>
                    </a:ext>
                  </a:extLst>
                </a:gridCol>
                <a:gridCol w="1842295">
                  <a:extLst>
                    <a:ext uri="{9D8B030D-6E8A-4147-A177-3AD203B41FA5}">
                      <a16:colId xmlns:a16="http://schemas.microsoft.com/office/drawing/2014/main" val="173061717"/>
                    </a:ext>
                  </a:extLst>
                </a:gridCol>
              </a:tblGrid>
              <a:tr h="855391">
                <a:tc>
                  <a:txBody>
                    <a:bodyPr/>
                    <a:lstStyle/>
                    <a:p>
                      <a:pPr fontAlgn="t"/>
                      <a:r>
                        <a:rPr lang="en-US" sz="1800" b="1">
                          <a:effectLst/>
                        </a:rPr>
                        <a:t>Types of Epithelial Tissue</a:t>
                      </a:r>
                      <a:endParaRPr lang="en-US" sz="1800">
                        <a:effectLst/>
                      </a:endParaRP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b="1">
                          <a:effectLst/>
                        </a:rPr>
                        <a:t>Location</a:t>
                      </a:r>
                      <a:endParaRPr lang="en-US" sz="1800">
                        <a:effectLst/>
                      </a:endParaRP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b="1">
                          <a:effectLst/>
                        </a:rPr>
                        <a:t>Structure</a:t>
                      </a:r>
                      <a:endParaRPr lang="en-US" sz="1800">
                        <a:effectLst/>
                      </a:endParaRP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b="1">
                          <a:effectLst/>
                        </a:rPr>
                        <a:t>Function</a:t>
                      </a:r>
                      <a:endParaRPr lang="en-US" sz="1800">
                        <a:effectLst/>
                      </a:endParaRP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2387435778"/>
                  </a:ext>
                </a:extLst>
              </a:tr>
              <a:tr h="1524828">
                <a:tc>
                  <a:txBody>
                    <a:bodyPr/>
                    <a:lstStyle/>
                    <a:p>
                      <a:pPr fontAlgn="t"/>
                      <a:r>
                        <a:rPr lang="en-US" sz="1800" b="1" u="none" strike="noStrike" dirty="0">
                          <a:solidFill>
                            <a:schemeClr val="tx1"/>
                          </a:solidFill>
                          <a:effectLst/>
                        </a:rPr>
                        <a:t>Simple squamous</a:t>
                      </a:r>
                      <a:endParaRPr lang="en-US" sz="1800" b="1" dirty="0">
                        <a:solidFill>
                          <a:schemeClr val="tx1"/>
                        </a:solidFill>
                        <a:effectLst/>
                      </a:endParaRP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Blood vessel lining, air sac lining of lungs</a:t>
                      </a: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A single layer of flat cells having irregular boundaries</a:t>
                      </a: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Transport by diffusion and where minimal protection is required</a:t>
                      </a: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1990462020"/>
                  </a:ext>
                </a:extLst>
              </a:tr>
              <a:tr h="1971119">
                <a:tc>
                  <a:txBody>
                    <a:bodyPr/>
                    <a:lstStyle/>
                    <a:p>
                      <a:pPr fontAlgn="t"/>
                      <a:r>
                        <a:rPr lang="en-US" sz="1800" b="1" dirty="0">
                          <a:effectLst/>
                        </a:rPr>
                        <a:t>Simple Cuboidal Epithelium</a:t>
                      </a: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The tubular lining of kidneys, glandular ducts</a:t>
                      </a: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dirty="0">
                          <a:effectLst/>
                        </a:rPr>
                        <a:t>A single layer of short cylindrical cells. It may have microvilli as in proximal convoluted tubules</a:t>
                      </a: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dirty="0">
                          <a:effectLst/>
                        </a:rPr>
                        <a:t>Absorption and secretion</a:t>
                      </a:r>
                    </a:p>
                  </a:txBody>
                  <a:tcPr marL="61985" marR="61985" marT="92977" marB="9297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8980155"/>
                  </a:ext>
                </a:extLst>
              </a:tr>
            </a:tbl>
          </a:graphicData>
        </a:graphic>
      </p:graphicFrame>
      <p:graphicFrame>
        <p:nvGraphicFramePr>
          <p:cNvPr id="5" name="Таблица 4">
            <a:extLst>
              <a:ext uri="{FF2B5EF4-FFF2-40B4-BE49-F238E27FC236}">
                <a16:creationId xmlns:a16="http://schemas.microsoft.com/office/drawing/2014/main" id="{140C46F3-44BE-3F80-84B3-AC983A77E06F}"/>
              </a:ext>
            </a:extLst>
          </p:cNvPr>
          <p:cNvGraphicFramePr>
            <a:graphicFrameLocks noGrp="1"/>
          </p:cNvGraphicFramePr>
          <p:nvPr>
            <p:extLst>
              <p:ext uri="{D42A27DB-BD31-4B8C-83A1-F6EECF244321}">
                <p14:modId xmlns:p14="http://schemas.microsoft.com/office/powerpoint/2010/main" val="4111531485"/>
              </p:ext>
            </p:extLst>
          </p:nvPr>
        </p:nvGraphicFramePr>
        <p:xfrm>
          <a:off x="816174" y="4709160"/>
          <a:ext cx="7369180" cy="1874520"/>
        </p:xfrm>
        <a:graphic>
          <a:graphicData uri="http://schemas.openxmlformats.org/drawingml/2006/table">
            <a:tbl>
              <a:tblPr/>
              <a:tblGrid>
                <a:gridCol w="1842295">
                  <a:extLst>
                    <a:ext uri="{9D8B030D-6E8A-4147-A177-3AD203B41FA5}">
                      <a16:colId xmlns:a16="http://schemas.microsoft.com/office/drawing/2014/main" val="4270784863"/>
                    </a:ext>
                  </a:extLst>
                </a:gridCol>
                <a:gridCol w="1842295">
                  <a:extLst>
                    <a:ext uri="{9D8B030D-6E8A-4147-A177-3AD203B41FA5}">
                      <a16:colId xmlns:a16="http://schemas.microsoft.com/office/drawing/2014/main" val="3894316412"/>
                    </a:ext>
                  </a:extLst>
                </a:gridCol>
                <a:gridCol w="1842295">
                  <a:extLst>
                    <a:ext uri="{9D8B030D-6E8A-4147-A177-3AD203B41FA5}">
                      <a16:colId xmlns:a16="http://schemas.microsoft.com/office/drawing/2014/main" val="3031263956"/>
                    </a:ext>
                  </a:extLst>
                </a:gridCol>
                <a:gridCol w="1842295">
                  <a:extLst>
                    <a:ext uri="{9D8B030D-6E8A-4147-A177-3AD203B41FA5}">
                      <a16:colId xmlns:a16="http://schemas.microsoft.com/office/drawing/2014/main" val="2700441621"/>
                    </a:ext>
                  </a:extLst>
                </a:gridCol>
              </a:tblGrid>
              <a:tr h="0">
                <a:tc>
                  <a:txBody>
                    <a:bodyPr/>
                    <a:lstStyle/>
                    <a:p>
                      <a:pPr fontAlgn="t"/>
                      <a:r>
                        <a:rPr lang="en-US" b="1" dirty="0">
                          <a:effectLst/>
                        </a:rPr>
                        <a:t>Simple Columnar Epithelium</a:t>
                      </a:r>
                    </a:p>
                  </a:txBody>
                  <a:tcPr marL="76200" marR="76200" marT="114300" marB="114300">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a:effectLst/>
                        </a:rPr>
                        <a:t>Digestive tract and upper respiratory tract lining</a:t>
                      </a:r>
                    </a:p>
                  </a:txBody>
                  <a:tcPr marL="76200" marR="76200" marT="114300" marB="114300">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dirty="0">
                          <a:effectLst/>
                        </a:rPr>
                        <a:t>A single layer of columnar cells (tall and slender) and often ciliated</a:t>
                      </a:r>
                    </a:p>
                  </a:txBody>
                  <a:tcPr marL="76200" marR="76200" marT="114300" marB="114300">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dirty="0">
                          <a:effectLst/>
                        </a:rPr>
                        <a:t>Protection, absorption, mucus secretion and movement in a specific direction</a:t>
                      </a:r>
                    </a:p>
                  </a:txBody>
                  <a:tcPr marL="76200" marR="76200" marT="114300" marB="114300">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723964622"/>
                  </a:ext>
                </a:extLst>
              </a:tr>
            </a:tbl>
          </a:graphicData>
        </a:graphic>
      </p:graphicFrame>
    </p:spTree>
    <p:extLst>
      <p:ext uri="{BB962C8B-B14F-4D97-AF65-F5344CB8AC3E}">
        <p14:creationId xmlns:p14="http://schemas.microsoft.com/office/powerpoint/2010/main" val="27092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4427B5-7497-42F9-B14C-AD40F4ABA3D2}"/>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FC9259F9-25B7-491F-96D3-05A6994C03E3}"/>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642847A3-7016-4D86-A5DA-2ABB89051481}"/>
              </a:ext>
            </a:extLst>
          </p:cNvPr>
          <p:cNvPicPr>
            <a:picLocks noChangeAspect="1"/>
          </p:cNvPicPr>
          <p:nvPr/>
        </p:nvPicPr>
        <p:blipFill rotWithShape="1">
          <a:blip r:embed="rId2"/>
          <a:srcRect l="25593" t="41649" r="29639" b="14777"/>
          <a:stretch/>
        </p:blipFill>
        <p:spPr>
          <a:xfrm>
            <a:off x="1225485" y="558488"/>
            <a:ext cx="9172280" cy="5021783"/>
          </a:xfrm>
          <a:prstGeom prst="rect">
            <a:avLst/>
          </a:prstGeom>
        </p:spPr>
      </p:pic>
    </p:spTree>
    <p:extLst>
      <p:ext uri="{BB962C8B-B14F-4D97-AF65-F5344CB8AC3E}">
        <p14:creationId xmlns:p14="http://schemas.microsoft.com/office/powerpoint/2010/main" val="103268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A06D33-64B5-4748-B2AD-F83CCD2F83B9}"/>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6C06852C-14BB-4ACC-BE49-18FA5103CB2F}"/>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47FEDB95-46BE-428D-995B-8D2F47164774}"/>
              </a:ext>
            </a:extLst>
          </p:cNvPr>
          <p:cNvPicPr>
            <a:picLocks noChangeAspect="1"/>
          </p:cNvPicPr>
          <p:nvPr/>
        </p:nvPicPr>
        <p:blipFill rotWithShape="1">
          <a:blip r:embed="rId2"/>
          <a:srcRect l="27139" t="16082" r="28016" b="6942"/>
          <a:stretch/>
        </p:blipFill>
        <p:spPr>
          <a:xfrm>
            <a:off x="2187018" y="365124"/>
            <a:ext cx="6542203" cy="6316609"/>
          </a:xfrm>
          <a:prstGeom prst="rect">
            <a:avLst/>
          </a:prstGeom>
        </p:spPr>
      </p:pic>
      <p:sp>
        <p:nvSpPr>
          <p:cNvPr id="6" name="Прямоугольник 5">
            <a:extLst>
              <a:ext uri="{FF2B5EF4-FFF2-40B4-BE49-F238E27FC236}">
                <a16:creationId xmlns:a16="http://schemas.microsoft.com/office/drawing/2014/main" id="{4B02F0AC-3106-4283-8CBC-731563454DAE}"/>
              </a:ext>
            </a:extLst>
          </p:cNvPr>
          <p:cNvSpPr/>
          <p:nvPr/>
        </p:nvSpPr>
        <p:spPr>
          <a:xfrm>
            <a:off x="5637229" y="6251329"/>
            <a:ext cx="3233394" cy="433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427483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4FF08C6B-A3CD-69B6-C916-EB200890B0E0}"/>
              </a:ext>
            </a:extLst>
          </p:cNvPr>
          <p:cNvGraphicFramePr>
            <a:graphicFrameLocks noGrp="1"/>
          </p:cNvGraphicFramePr>
          <p:nvPr>
            <p:ph idx="1"/>
            <p:extLst>
              <p:ext uri="{D42A27DB-BD31-4B8C-83A1-F6EECF244321}">
                <p14:modId xmlns:p14="http://schemas.microsoft.com/office/powerpoint/2010/main" val="440937946"/>
              </p:ext>
            </p:extLst>
          </p:nvPr>
        </p:nvGraphicFramePr>
        <p:xfrm>
          <a:off x="560438" y="790966"/>
          <a:ext cx="8922774" cy="4727428"/>
        </p:xfrm>
        <a:graphic>
          <a:graphicData uri="http://schemas.openxmlformats.org/drawingml/2006/table">
            <a:tbl>
              <a:tblPr/>
              <a:tblGrid>
                <a:gridCol w="2230693">
                  <a:extLst>
                    <a:ext uri="{9D8B030D-6E8A-4147-A177-3AD203B41FA5}">
                      <a16:colId xmlns:a16="http://schemas.microsoft.com/office/drawing/2014/main" val="3674189933"/>
                    </a:ext>
                  </a:extLst>
                </a:gridCol>
                <a:gridCol w="2230693">
                  <a:extLst>
                    <a:ext uri="{9D8B030D-6E8A-4147-A177-3AD203B41FA5}">
                      <a16:colId xmlns:a16="http://schemas.microsoft.com/office/drawing/2014/main" val="3120267916"/>
                    </a:ext>
                  </a:extLst>
                </a:gridCol>
                <a:gridCol w="3045544">
                  <a:extLst>
                    <a:ext uri="{9D8B030D-6E8A-4147-A177-3AD203B41FA5}">
                      <a16:colId xmlns:a16="http://schemas.microsoft.com/office/drawing/2014/main" val="3378372302"/>
                    </a:ext>
                  </a:extLst>
                </a:gridCol>
                <a:gridCol w="1415844">
                  <a:extLst>
                    <a:ext uri="{9D8B030D-6E8A-4147-A177-3AD203B41FA5}">
                      <a16:colId xmlns:a16="http://schemas.microsoft.com/office/drawing/2014/main" val="1596671083"/>
                    </a:ext>
                  </a:extLst>
                </a:gridCol>
              </a:tblGrid>
              <a:tr h="2316384">
                <a:tc>
                  <a:txBody>
                    <a:bodyPr/>
                    <a:lstStyle/>
                    <a:p>
                      <a:pPr fontAlgn="t"/>
                      <a:r>
                        <a:rPr lang="en-US" sz="1800" b="1">
                          <a:effectLst/>
                        </a:rPr>
                        <a:t>Stratified Squamous Epithelium</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The lining of the mouth and vagina</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Made up of several layers of cells, continuously sloughed off and regenerated. The older layer of cells is pushed upwards and becomes flat. The lower layer is columnar and metabolically active</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Protection</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22492660"/>
                  </a:ext>
                </a:extLst>
              </a:tr>
              <a:tr h="887586">
                <a:tc>
                  <a:txBody>
                    <a:bodyPr/>
                    <a:lstStyle/>
                    <a:p>
                      <a:pPr fontAlgn="t"/>
                      <a:r>
                        <a:rPr lang="en-US" sz="1800" b="1">
                          <a:effectLst/>
                        </a:rPr>
                        <a:t>Stratified Cuboidal</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Mammary glands, sweat gland and salivary glands</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The upper layer is cuboid and other layers may be cuboidal or other types</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Protection of ducts of various glands</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982410858"/>
                  </a:ext>
                </a:extLst>
              </a:tr>
              <a:tr h="1147368">
                <a:tc>
                  <a:txBody>
                    <a:bodyPr/>
                    <a:lstStyle/>
                    <a:p>
                      <a:pPr fontAlgn="t"/>
                      <a:r>
                        <a:rPr lang="en-US" sz="1800" b="1" dirty="0">
                          <a:effectLst/>
                        </a:rPr>
                        <a:t>Stratified Columnar</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Male urethra and lobar ducts of salivary glands</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There is a layer of columnar cells present on squamous, columnar or cuboidal epithelial cells</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dirty="0">
                          <a:effectLst/>
                        </a:rPr>
                        <a:t>Protection and secretion</a:t>
                      </a:r>
                    </a:p>
                  </a:txBody>
                  <a:tcPr marL="36081" marR="36081" marT="54121" marB="54121">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525309009"/>
                  </a:ext>
                </a:extLst>
              </a:tr>
            </a:tbl>
          </a:graphicData>
        </a:graphic>
      </p:graphicFrame>
    </p:spTree>
    <p:extLst>
      <p:ext uri="{BB962C8B-B14F-4D97-AF65-F5344CB8AC3E}">
        <p14:creationId xmlns:p14="http://schemas.microsoft.com/office/powerpoint/2010/main" val="361051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27AC8F-58CB-4BC2-A1CF-11D72B1E1EA4}"/>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0F08688A-4ADE-4B13-A933-0ED1921ECC39}"/>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73A77A5C-8609-488D-9C6B-5E9E8915DF05}"/>
              </a:ext>
            </a:extLst>
          </p:cNvPr>
          <p:cNvPicPr>
            <a:picLocks noChangeAspect="1"/>
          </p:cNvPicPr>
          <p:nvPr/>
        </p:nvPicPr>
        <p:blipFill rotWithShape="1">
          <a:blip r:embed="rId2"/>
          <a:srcRect l="25206" t="9957" r="31495" b="22002"/>
          <a:stretch/>
        </p:blipFill>
        <p:spPr>
          <a:xfrm>
            <a:off x="2318994" y="175111"/>
            <a:ext cx="7362333" cy="6507777"/>
          </a:xfrm>
          <a:prstGeom prst="rect">
            <a:avLst/>
          </a:prstGeom>
        </p:spPr>
      </p:pic>
    </p:spTree>
    <p:extLst>
      <p:ext uri="{BB962C8B-B14F-4D97-AF65-F5344CB8AC3E}">
        <p14:creationId xmlns:p14="http://schemas.microsoft.com/office/powerpoint/2010/main" val="373483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1D169C-124E-6B34-9530-8F33BB531E27}"/>
              </a:ext>
            </a:extLst>
          </p:cNvPr>
          <p:cNvSpPr>
            <a:spLocks noGrp="1"/>
          </p:cNvSpPr>
          <p:nvPr>
            <p:ph type="title"/>
          </p:nvPr>
        </p:nvSpPr>
        <p:spPr>
          <a:xfrm>
            <a:off x="690717" y="527357"/>
            <a:ext cx="10515600" cy="1325563"/>
          </a:xfrm>
        </p:spPr>
        <p:txBody>
          <a:bodyPr>
            <a:noAutofit/>
          </a:bodyPr>
          <a:lstStyle/>
          <a:p>
            <a:r>
              <a:rPr lang="en-US" sz="3600" b="0" i="0" dirty="0">
                <a:solidFill>
                  <a:srgbClr val="555555"/>
                </a:solidFill>
                <a:effectLst/>
                <a:latin typeface="Calibri" panose="020F0502020204030204" pitchFamily="34" charset="0"/>
                <a:cs typeface="Calibri" panose="020F0502020204030204" pitchFamily="34" charset="0"/>
              </a:rPr>
              <a:t>The organs in the body are composed of four basic types of tissue, including:</a:t>
            </a:r>
            <a:br>
              <a:rPr lang="en-US" sz="3600" b="0" i="0" dirty="0">
                <a:solidFill>
                  <a:srgbClr val="555555"/>
                </a:solidFill>
                <a:effectLst/>
                <a:latin typeface="__Roboto_44e537"/>
              </a:rPr>
            </a:br>
            <a:endParaRPr lang="ru-RU" sz="3600" dirty="0"/>
          </a:p>
        </p:txBody>
      </p:sp>
      <p:sp>
        <p:nvSpPr>
          <p:cNvPr id="3" name="Объект 2">
            <a:extLst>
              <a:ext uri="{FF2B5EF4-FFF2-40B4-BE49-F238E27FC236}">
                <a16:creationId xmlns:a16="http://schemas.microsoft.com/office/drawing/2014/main" id="{FD4885CC-87B4-E7D8-31E9-7371928CF05E}"/>
              </a:ext>
            </a:extLst>
          </p:cNvPr>
          <p:cNvSpPr>
            <a:spLocks noGrp="1"/>
          </p:cNvSpPr>
          <p:nvPr>
            <p:ph idx="1"/>
          </p:nvPr>
        </p:nvSpPr>
        <p:spPr>
          <a:xfrm>
            <a:off x="838200" y="2141537"/>
            <a:ext cx="10515600" cy="4351338"/>
          </a:xfrm>
        </p:spPr>
        <p:txBody>
          <a:bodyPr/>
          <a:lstStyle/>
          <a:p>
            <a:pPr algn="l">
              <a:buFont typeface="Arial" panose="020B0604020202020204" pitchFamily="34" charset="0"/>
              <a:buChar char="•"/>
            </a:pPr>
            <a:r>
              <a:rPr lang="en-US" b="0" i="0" dirty="0">
                <a:solidFill>
                  <a:srgbClr val="555555"/>
                </a:solidFill>
                <a:effectLst/>
                <a:latin typeface="Calibri" panose="020F0502020204030204" pitchFamily="34" charset="0"/>
                <a:cs typeface="Calibri" panose="020F0502020204030204" pitchFamily="34" charset="0"/>
              </a:rPr>
              <a:t>Epithelial.</a:t>
            </a:r>
          </a:p>
          <a:p>
            <a:pPr algn="l">
              <a:buFont typeface="Arial" panose="020B0604020202020204" pitchFamily="34" charset="0"/>
              <a:buChar char="•"/>
            </a:pPr>
            <a:r>
              <a:rPr lang="en-US" b="0" i="0" dirty="0">
                <a:solidFill>
                  <a:srgbClr val="555555"/>
                </a:solidFill>
                <a:effectLst/>
                <a:latin typeface="Calibri" panose="020F0502020204030204" pitchFamily="34" charset="0"/>
                <a:cs typeface="Calibri" panose="020F0502020204030204" pitchFamily="34" charset="0"/>
              </a:rPr>
              <a:t>Connective.</a:t>
            </a:r>
          </a:p>
          <a:p>
            <a:pPr algn="l">
              <a:buFont typeface="Arial" panose="020B0604020202020204" pitchFamily="34" charset="0"/>
              <a:buChar char="•"/>
            </a:pPr>
            <a:r>
              <a:rPr lang="en-US" b="0" i="0" dirty="0">
                <a:solidFill>
                  <a:srgbClr val="555555"/>
                </a:solidFill>
                <a:effectLst/>
                <a:latin typeface="Calibri" panose="020F0502020204030204" pitchFamily="34" charset="0"/>
                <a:cs typeface="Calibri" panose="020F0502020204030204" pitchFamily="34" charset="0"/>
              </a:rPr>
              <a:t>Muscular.</a:t>
            </a:r>
          </a:p>
          <a:p>
            <a:pPr algn="l">
              <a:buFont typeface="Arial" panose="020B0604020202020204" pitchFamily="34" charset="0"/>
              <a:buChar char="•"/>
            </a:pPr>
            <a:r>
              <a:rPr lang="en-US" b="0" i="0" dirty="0">
                <a:solidFill>
                  <a:srgbClr val="555555"/>
                </a:solidFill>
                <a:effectLst/>
                <a:latin typeface="Calibri" panose="020F0502020204030204" pitchFamily="34" charset="0"/>
                <a:cs typeface="Calibri" panose="020F0502020204030204" pitchFamily="34" charset="0"/>
              </a:rPr>
              <a:t>Nervous.</a:t>
            </a:r>
          </a:p>
          <a:p>
            <a:endParaRPr lang="ru-RU" dirty="0"/>
          </a:p>
        </p:txBody>
      </p:sp>
      <p:pic>
        <p:nvPicPr>
          <p:cNvPr id="4" name="Рисунок 3">
            <a:extLst>
              <a:ext uri="{FF2B5EF4-FFF2-40B4-BE49-F238E27FC236}">
                <a16:creationId xmlns:a16="http://schemas.microsoft.com/office/drawing/2014/main" id="{2BD615F1-DB9E-6B7F-BBBB-ACB28C139910}"/>
              </a:ext>
            </a:extLst>
          </p:cNvPr>
          <p:cNvPicPr>
            <a:picLocks noChangeAspect="1"/>
          </p:cNvPicPr>
          <p:nvPr/>
        </p:nvPicPr>
        <p:blipFill>
          <a:blip r:embed="rId2"/>
          <a:srcRect b="13163"/>
          <a:stretch/>
        </p:blipFill>
        <p:spPr>
          <a:xfrm>
            <a:off x="6096000" y="943643"/>
            <a:ext cx="5275006" cy="3664512"/>
          </a:xfrm>
          <a:prstGeom prst="rect">
            <a:avLst/>
          </a:prstGeom>
        </p:spPr>
      </p:pic>
      <p:pic>
        <p:nvPicPr>
          <p:cNvPr id="5" name="Рисунок 4">
            <a:extLst>
              <a:ext uri="{FF2B5EF4-FFF2-40B4-BE49-F238E27FC236}">
                <a16:creationId xmlns:a16="http://schemas.microsoft.com/office/drawing/2014/main" id="{950F7B84-92BD-7935-E494-17797C929C45}"/>
              </a:ext>
            </a:extLst>
          </p:cNvPr>
          <p:cNvPicPr>
            <a:picLocks noChangeAspect="1"/>
          </p:cNvPicPr>
          <p:nvPr/>
        </p:nvPicPr>
        <p:blipFill>
          <a:blip r:embed="rId3"/>
          <a:srcRect t="23881"/>
          <a:stretch/>
        </p:blipFill>
        <p:spPr>
          <a:xfrm>
            <a:off x="267623" y="4874649"/>
            <a:ext cx="7143750" cy="1906843"/>
          </a:xfrm>
          <a:prstGeom prst="rect">
            <a:avLst/>
          </a:prstGeom>
        </p:spPr>
      </p:pic>
    </p:spTree>
    <p:extLst>
      <p:ext uri="{BB962C8B-B14F-4D97-AF65-F5344CB8AC3E}">
        <p14:creationId xmlns:p14="http://schemas.microsoft.com/office/powerpoint/2010/main" val="2868368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4CC03116-B6D8-09D8-ADD4-1F043E2D869D}"/>
              </a:ext>
            </a:extLst>
          </p:cNvPr>
          <p:cNvGraphicFramePr>
            <a:graphicFrameLocks noGrp="1"/>
          </p:cNvGraphicFramePr>
          <p:nvPr>
            <p:ph idx="1"/>
            <p:extLst>
              <p:ext uri="{D42A27DB-BD31-4B8C-83A1-F6EECF244321}">
                <p14:modId xmlns:p14="http://schemas.microsoft.com/office/powerpoint/2010/main" val="1929603886"/>
              </p:ext>
            </p:extLst>
          </p:nvPr>
        </p:nvGraphicFramePr>
        <p:xfrm>
          <a:off x="1047134" y="321290"/>
          <a:ext cx="9409472" cy="6303642"/>
        </p:xfrm>
        <a:graphic>
          <a:graphicData uri="http://schemas.openxmlformats.org/drawingml/2006/table">
            <a:tbl>
              <a:tblPr/>
              <a:tblGrid>
                <a:gridCol w="2352368">
                  <a:extLst>
                    <a:ext uri="{9D8B030D-6E8A-4147-A177-3AD203B41FA5}">
                      <a16:colId xmlns:a16="http://schemas.microsoft.com/office/drawing/2014/main" val="2817605005"/>
                    </a:ext>
                  </a:extLst>
                </a:gridCol>
                <a:gridCol w="2352368">
                  <a:extLst>
                    <a:ext uri="{9D8B030D-6E8A-4147-A177-3AD203B41FA5}">
                      <a16:colId xmlns:a16="http://schemas.microsoft.com/office/drawing/2014/main" val="3143610592"/>
                    </a:ext>
                  </a:extLst>
                </a:gridCol>
                <a:gridCol w="2352368">
                  <a:extLst>
                    <a:ext uri="{9D8B030D-6E8A-4147-A177-3AD203B41FA5}">
                      <a16:colId xmlns:a16="http://schemas.microsoft.com/office/drawing/2014/main" val="1844401028"/>
                    </a:ext>
                  </a:extLst>
                </a:gridCol>
                <a:gridCol w="2352368">
                  <a:extLst>
                    <a:ext uri="{9D8B030D-6E8A-4147-A177-3AD203B41FA5}">
                      <a16:colId xmlns:a16="http://schemas.microsoft.com/office/drawing/2014/main" val="271728132"/>
                    </a:ext>
                  </a:extLst>
                </a:gridCol>
              </a:tblGrid>
              <a:tr h="734176">
                <a:tc>
                  <a:txBody>
                    <a:bodyPr/>
                    <a:lstStyle/>
                    <a:p>
                      <a:pPr fontAlgn="t"/>
                      <a:r>
                        <a:rPr lang="en-US" sz="1800" b="1">
                          <a:effectLst/>
                        </a:rPr>
                        <a:t>Pseudostratified Columnar</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Respiratory passage and ducts of many glands</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dirty="0">
                          <a:effectLst/>
                        </a:rPr>
                        <a:t>Similar to columnar epithelium but all the cells are not of similar height</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Protection, secretion and movement of mucous</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2007095560"/>
                  </a:ext>
                </a:extLst>
              </a:tr>
              <a:tr h="2453223">
                <a:tc>
                  <a:txBody>
                    <a:bodyPr/>
                    <a:lstStyle/>
                    <a:p>
                      <a:pPr fontAlgn="t"/>
                      <a:r>
                        <a:rPr lang="en-US" sz="1800" b="1">
                          <a:effectLst/>
                        </a:rPr>
                        <a:t>Transitional epithelia or urothelium</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Urinary bladder, urethra, ureter</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Stratified epithelium, which can contract or expand as per the requirement. Cells are cuboidal when not stretched, but when the organ stretches, then tissue gets compressed and cells appear irregular and squamous-shaped</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Stretch readily to accommodate the different volume of liquids</a:t>
                      </a:r>
                    </a:p>
                    <a:p>
                      <a:pPr fontAlgn="t"/>
                      <a:r>
                        <a:rPr lang="en-US" sz="1800">
                          <a:effectLst/>
                        </a:rPr>
                        <a:t>Act as a barrier and have tight junctions to prevent reabsorption of toxic substances</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3774111358"/>
                  </a:ext>
                </a:extLst>
              </a:tr>
              <a:tr h="1163938">
                <a:tc>
                  <a:txBody>
                    <a:bodyPr/>
                    <a:lstStyle/>
                    <a:p>
                      <a:pPr fontAlgn="t"/>
                      <a:r>
                        <a:rPr lang="en-US" sz="1800" b="1" dirty="0" err="1">
                          <a:effectLst/>
                        </a:rPr>
                        <a:t>Keratinised</a:t>
                      </a:r>
                      <a:endParaRPr lang="en-US" sz="1800" b="1" dirty="0">
                        <a:effectLst/>
                      </a:endParaRP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The outer or apical layer of the cell</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a:effectLst/>
                        </a:rPr>
                        <a:t>Mostly dead and devoid of nucleus and cytoplasm. The cytoplasm gets replaced by keratin, which makes the layer waterproof</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tc>
                  <a:txBody>
                    <a:bodyPr/>
                    <a:lstStyle/>
                    <a:p>
                      <a:pPr fontAlgn="t"/>
                      <a:r>
                        <a:rPr lang="en-US" sz="1800" dirty="0">
                          <a:effectLst/>
                        </a:rPr>
                        <a:t>Protection against abrasion</a:t>
                      </a:r>
                    </a:p>
                  </a:txBody>
                  <a:tcPr marL="29845" marR="29845" marT="44767" marB="44767">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3291276468"/>
                  </a:ext>
                </a:extLst>
              </a:tr>
            </a:tbl>
          </a:graphicData>
        </a:graphic>
      </p:graphicFrame>
    </p:spTree>
    <p:extLst>
      <p:ext uri="{BB962C8B-B14F-4D97-AF65-F5344CB8AC3E}">
        <p14:creationId xmlns:p14="http://schemas.microsoft.com/office/powerpoint/2010/main" val="1757538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D2FC1E-527F-4D45-BC93-01E334D143A5}"/>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41BF6E99-A4CF-48BF-85B7-324A5741A2CD}"/>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77D13009-56E1-4CDC-8531-DFE924F5D6CB}"/>
              </a:ext>
            </a:extLst>
          </p:cNvPr>
          <p:cNvPicPr>
            <a:picLocks noChangeAspect="1"/>
          </p:cNvPicPr>
          <p:nvPr/>
        </p:nvPicPr>
        <p:blipFill rotWithShape="1">
          <a:blip r:embed="rId2"/>
          <a:srcRect l="27062" t="16220" r="27861" b="17113"/>
          <a:stretch/>
        </p:blipFill>
        <p:spPr>
          <a:xfrm>
            <a:off x="1998482" y="282803"/>
            <a:ext cx="7428322" cy="6179650"/>
          </a:xfrm>
          <a:prstGeom prst="rect">
            <a:avLst/>
          </a:prstGeom>
        </p:spPr>
      </p:pic>
      <p:sp>
        <p:nvSpPr>
          <p:cNvPr id="6" name="Прямоугольник 5">
            <a:extLst>
              <a:ext uri="{FF2B5EF4-FFF2-40B4-BE49-F238E27FC236}">
                <a16:creationId xmlns:a16="http://schemas.microsoft.com/office/drawing/2014/main" id="{9E190716-40EB-4205-8937-58B2CF8BC5BC}"/>
              </a:ext>
            </a:extLst>
          </p:cNvPr>
          <p:cNvSpPr/>
          <p:nvPr/>
        </p:nvSpPr>
        <p:spPr>
          <a:xfrm>
            <a:off x="5872899" y="6176963"/>
            <a:ext cx="3667027" cy="440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1917097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CBE9D8B3-C30F-F1E0-D433-38170BC1B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98" y="1232719"/>
            <a:ext cx="10981403" cy="439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37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is figure is a table showing the appearance of squamous, cuboidal and columnar epithelial tissues. Simple and compound forms are shown for each tissue type. In a simple squamous epithelium, the cells are flattened and single layered. In a simple cuboidal epithelium, the cells are cube shaped and single layered. In a simple columnar epithelium, the cells are rectangular and are attached to the basement membrane on one of their narrow sides, so that each cell is standing up like a column. There is only one layer of cells. In a pseudostratified columnar epithelium, the cells are column-like in appearance, but they vary in height. The taller cells bend over the tops of the shorter cells so that the top of the epithelial tissue is continuous. There is only one layer of cells. A stratified squamous epithelium contains many layers of flattened cells. Stratified cuboidal epithelium contains many layers of cube-shaped cells. Stratified columnar epithelium contains many layers of rectangular, column-shaped cells.">
            <a:extLst>
              <a:ext uri="{FF2B5EF4-FFF2-40B4-BE49-F238E27FC236}">
                <a16:creationId xmlns:a16="http://schemas.microsoft.com/office/drawing/2014/main" id="{4674B9F8-00ED-E5B7-3FFA-263E8630A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50" y="0"/>
            <a:ext cx="854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22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6E1A3BB-296A-199F-06B9-ABBBF7DBD9F0}"/>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31CFDCA3-F184-19FF-0CB3-4344A0E88A36}"/>
              </a:ext>
            </a:extLst>
          </p:cNvPr>
          <p:cNvPicPr>
            <a:picLocks noChangeAspect="1"/>
          </p:cNvPicPr>
          <p:nvPr/>
        </p:nvPicPr>
        <p:blipFill>
          <a:blip r:embed="rId2"/>
          <a:srcRect l="3993" t="22998" r="34797" b="29667"/>
          <a:stretch/>
        </p:blipFill>
        <p:spPr>
          <a:xfrm>
            <a:off x="383457" y="512298"/>
            <a:ext cx="10722077" cy="5664665"/>
          </a:xfrm>
          <a:prstGeom prst="rect">
            <a:avLst/>
          </a:prstGeom>
        </p:spPr>
      </p:pic>
    </p:spTree>
    <p:extLst>
      <p:ext uri="{BB962C8B-B14F-4D97-AF65-F5344CB8AC3E}">
        <p14:creationId xmlns:p14="http://schemas.microsoft.com/office/powerpoint/2010/main" val="146229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B3813B-EFD3-015F-D364-5902FAE4516F}"/>
              </a:ext>
            </a:extLst>
          </p:cNvPr>
          <p:cNvSpPr>
            <a:spLocks noGrp="1"/>
          </p:cNvSpPr>
          <p:nvPr>
            <p:ph type="title"/>
          </p:nvPr>
        </p:nvSpPr>
        <p:spPr>
          <a:xfrm>
            <a:off x="838200" y="815974"/>
            <a:ext cx="10515600" cy="1325563"/>
          </a:xfrm>
        </p:spPr>
        <p:txBody>
          <a:bodyPr>
            <a:noAutofit/>
          </a:bodyPr>
          <a:lstStyle/>
          <a:p>
            <a:r>
              <a:rPr lang="en-US" sz="4800" b="1" i="0" dirty="0">
                <a:solidFill>
                  <a:srgbClr val="363636"/>
                </a:solidFill>
                <a:effectLst/>
                <a:latin typeface="Calibri" panose="020F0502020204030204" pitchFamily="34" charset="0"/>
                <a:cs typeface="Calibri" panose="020F0502020204030204" pitchFamily="34" charset="0"/>
              </a:rPr>
              <a:t>What is the epithelium?</a:t>
            </a:r>
            <a:br>
              <a:rPr lang="en-US" sz="4800" b="1" i="0" dirty="0">
                <a:solidFill>
                  <a:srgbClr val="363636"/>
                </a:solidFill>
                <a:effectLst/>
                <a:latin typeface="__Roboto_44e537"/>
              </a:rPr>
            </a:br>
            <a:endParaRPr lang="ru-RU" sz="4800" dirty="0"/>
          </a:p>
        </p:txBody>
      </p:sp>
      <p:sp>
        <p:nvSpPr>
          <p:cNvPr id="3" name="Объект 2">
            <a:extLst>
              <a:ext uri="{FF2B5EF4-FFF2-40B4-BE49-F238E27FC236}">
                <a16:creationId xmlns:a16="http://schemas.microsoft.com/office/drawing/2014/main" id="{45E38749-E92D-151F-7AE4-49C302C8D484}"/>
              </a:ext>
            </a:extLst>
          </p:cNvPr>
          <p:cNvSpPr>
            <a:spLocks noGrp="1"/>
          </p:cNvSpPr>
          <p:nvPr>
            <p:ph idx="1"/>
          </p:nvPr>
        </p:nvSpPr>
        <p:spPr>
          <a:xfrm>
            <a:off x="838200" y="2141537"/>
            <a:ext cx="10515600" cy="4351338"/>
          </a:xfrm>
        </p:spPr>
        <p:txBody>
          <a:bodyPr/>
          <a:lstStyle/>
          <a:p>
            <a:pPr algn="l"/>
            <a:r>
              <a:rPr lang="en-US" sz="4000" b="0" i="0" dirty="0">
                <a:effectLst/>
                <a:latin typeface="Calibri" panose="020F0502020204030204" pitchFamily="34" charset="0"/>
                <a:cs typeface="Calibri" panose="020F0502020204030204" pitchFamily="34" charset="0"/>
              </a:rPr>
              <a:t>The epithelium is a type of body tissue that forms the covering on all internal and external surfaces of  body, lines body cavities and hollow organs and is the major tissue in glands. </a:t>
            </a:r>
            <a:endParaRPr lang="ru-RU" sz="4000" b="0" i="0" dirty="0">
              <a:effectLst/>
              <a:latin typeface="Calibri" panose="020F0502020204030204" pitchFamily="34" charset="0"/>
              <a:cs typeface="Calibri" panose="020F0502020204030204" pitchFamily="34" charset="0"/>
            </a:endParaRPr>
          </a:p>
          <a:p>
            <a:pPr algn="l"/>
            <a:endParaRPr lang="ru-RU" dirty="0">
              <a:latin typeface="Calibri" panose="020F0502020204030204" pitchFamily="34" charset="0"/>
              <a:cs typeface="Calibri" panose="020F0502020204030204" pitchFamily="34" charset="0"/>
            </a:endParaRPr>
          </a:p>
          <a:p>
            <a:pPr marL="0" indent="0">
              <a:buNone/>
            </a:pPr>
            <a:endParaRPr lang="ru-RU" dirty="0"/>
          </a:p>
        </p:txBody>
      </p:sp>
    </p:spTree>
    <p:extLst>
      <p:ext uri="{BB962C8B-B14F-4D97-AF65-F5344CB8AC3E}">
        <p14:creationId xmlns:p14="http://schemas.microsoft.com/office/powerpoint/2010/main" val="20022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521E89-D348-B3E8-95F9-2241EFE988F5}"/>
              </a:ext>
            </a:extLst>
          </p:cNvPr>
          <p:cNvSpPr>
            <a:spLocks noGrp="1"/>
          </p:cNvSpPr>
          <p:nvPr>
            <p:ph type="title"/>
          </p:nvPr>
        </p:nvSpPr>
        <p:spPr/>
        <p:txBody>
          <a:bodyPr/>
          <a:lstStyle/>
          <a:p>
            <a:r>
              <a:rPr lang="en-US" b="1" i="0" dirty="0">
                <a:solidFill>
                  <a:srgbClr val="363636"/>
                </a:solidFill>
                <a:effectLst/>
                <a:latin typeface="__Roboto_44e537"/>
              </a:rPr>
              <a:t>What are epithelial cells?</a:t>
            </a:r>
            <a:endParaRPr lang="ru-RU" dirty="0"/>
          </a:p>
        </p:txBody>
      </p:sp>
      <p:sp>
        <p:nvSpPr>
          <p:cNvPr id="3" name="Объект 2">
            <a:extLst>
              <a:ext uri="{FF2B5EF4-FFF2-40B4-BE49-F238E27FC236}">
                <a16:creationId xmlns:a16="http://schemas.microsoft.com/office/drawing/2014/main" id="{BAD23CA8-6A20-72FD-ED9E-632F06B82A61}"/>
              </a:ext>
            </a:extLst>
          </p:cNvPr>
          <p:cNvSpPr>
            <a:spLocks noGrp="1"/>
          </p:cNvSpPr>
          <p:nvPr>
            <p:ph idx="1"/>
          </p:nvPr>
        </p:nvSpPr>
        <p:spPr>
          <a:xfrm>
            <a:off x="675968" y="1690688"/>
            <a:ext cx="10515600" cy="4351338"/>
          </a:xfrm>
        </p:spPr>
        <p:txBody>
          <a:bodyPr>
            <a:normAutofit fontScale="92500" lnSpcReduction="20000"/>
          </a:bodyPr>
          <a:lstStyle/>
          <a:p>
            <a:pPr algn="l"/>
            <a:r>
              <a:rPr lang="en-US" b="0" i="0" dirty="0">
                <a:effectLst/>
                <a:latin typeface="Calibri" panose="020F0502020204030204" pitchFamily="34" charset="0"/>
                <a:cs typeface="Calibri" panose="020F0502020204030204" pitchFamily="34" charset="0"/>
              </a:rPr>
              <a:t>Epithelial tissue is made up of epithelial cells. The cells can be different shapes and can be arranged in a single layer or multiple layers depending on where they are in body and what kind of functions they have.</a:t>
            </a:r>
          </a:p>
          <a:p>
            <a:pPr algn="l"/>
            <a:r>
              <a:rPr lang="en-US" b="0" i="0" dirty="0">
                <a:effectLst/>
                <a:latin typeface="Calibri" panose="020F0502020204030204" pitchFamily="34" charset="0"/>
                <a:cs typeface="Calibri" panose="020F0502020204030204" pitchFamily="34" charset="0"/>
              </a:rPr>
              <a:t>In biology, a cell is the smallest unit that can live on its own. Cells make up all living organisms and the tissues of  body. More than 30 trillion cells make up body.</a:t>
            </a:r>
          </a:p>
          <a:p>
            <a:pPr marL="0" indent="0" algn="l">
              <a:buNone/>
            </a:pPr>
            <a:r>
              <a:rPr lang="en-US" b="0" i="0" dirty="0">
                <a:effectLst/>
                <a:latin typeface="Calibri" panose="020F0502020204030204" pitchFamily="34" charset="0"/>
                <a:cs typeface="Calibri" panose="020F0502020204030204" pitchFamily="34" charset="0"/>
              </a:rPr>
              <a:t>A cell has three main parts:</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The cell membrane</a:t>
            </a:r>
            <a:r>
              <a:rPr lang="en-US" b="0" i="0" dirty="0">
                <a:effectLst/>
                <a:latin typeface="Calibri" panose="020F0502020204030204" pitchFamily="34" charset="0"/>
                <a:cs typeface="Calibri" panose="020F0502020204030204" pitchFamily="34" charset="0"/>
              </a:rPr>
              <a:t>: The cell membrane surrounds the cell and controls the substances that go into and out of the cell.</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The nucleus</a:t>
            </a:r>
            <a:r>
              <a:rPr lang="en-US" b="0" i="0" dirty="0">
                <a:effectLst/>
                <a:latin typeface="Calibri" panose="020F0502020204030204" pitchFamily="34" charset="0"/>
                <a:cs typeface="Calibri" panose="020F0502020204030204" pitchFamily="34" charset="0"/>
              </a:rPr>
              <a:t>: The nucleus is a structure inside the cell that contains most of the cell’s DNA (genetic material).</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The cytoplasm</a:t>
            </a:r>
            <a:r>
              <a:rPr lang="en-US" b="0" i="0" dirty="0">
                <a:effectLst/>
                <a:latin typeface="Calibri" panose="020F0502020204030204" pitchFamily="34" charset="0"/>
                <a:cs typeface="Calibri" panose="020F0502020204030204" pitchFamily="34" charset="0"/>
              </a:rPr>
              <a:t>: The cytoplasm is the fluid inside the cell. It contains other cell parts that have certain functions.</a:t>
            </a:r>
          </a:p>
          <a:p>
            <a:endParaRPr lang="ru-RU" dirty="0"/>
          </a:p>
        </p:txBody>
      </p:sp>
    </p:spTree>
    <p:extLst>
      <p:ext uri="{BB962C8B-B14F-4D97-AF65-F5344CB8AC3E}">
        <p14:creationId xmlns:p14="http://schemas.microsoft.com/office/powerpoint/2010/main" val="25901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63F92A-57FE-934F-E8CB-7DFBC6EBF3F2}"/>
              </a:ext>
            </a:extLst>
          </p:cNvPr>
          <p:cNvSpPr>
            <a:spLocks noGrp="1"/>
          </p:cNvSpPr>
          <p:nvPr>
            <p:ph type="title"/>
          </p:nvPr>
        </p:nvSpPr>
        <p:spPr>
          <a:xfrm>
            <a:off x="734961" y="851822"/>
            <a:ext cx="10515600" cy="1325563"/>
          </a:xfrm>
        </p:spPr>
        <p:txBody>
          <a:bodyPr>
            <a:normAutofit fontScale="90000"/>
          </a:bodyPr>
          <a:lstStyle/>
          <a:p>
            <a:r>
              <a:rPr lang="en-US" sz="3600" b="0" i="0" dirty="0">
                <a:effectLst/>
                <a:latin typeface="Calibri" panose="020F0502020204030204" pitchFamily="34" charset="0"/>
                <a:cs typeface="Calibri" panose="020F0502020204030204" pitchFamily="34" charset="0"/>
              </a:rPr>
              <a:t>Some types of cells, including some epithelial cells, have characteristics on the surface of the cell that help them perform certain functions, including:</a:t>
            </a:r>
            <a:br>
              <a:rPr lang="en-US" b="0" i="0" dirty="0">
                <a:solidFill>
                  <a:srgbClr val="555555"/>
                </a:solidFill>
                <a:effectLst/>
                <a:latin typeface="__Roboto_44e537"/>
              </a:rPr>
            </a:br>
            <a:endParaRPr lang="ru-RU" dirty="0"/>
          </a:p>
        </p:txBody>
      </p:sp>
      <p:sp>
        <p:nvSpPr>
          <p:cNvPr id="3" name="Объект 2">
            <a:extLst>
              <a:ext uri="{FF2B5EF4-FFF2-40B4-BE49-F238E27FC236}">
                <a16:creationId xmlns:a16="http://schemas.microsoft.com/office/drawing/2014/main" id="{FDEA43FA-43A9-5CB5-9DD6-586AAA34920B}"/>
              </a:ext>
            </a:extLst>
          </p:cNvPr>
          <p:cNvSpPr>
            <a:spLocks noGrp="1"/>
          </p:cNvSpPr>
          <p:nvPr>
            <p:ph idx="1"/>
          </p:nvPr>
        </p:nvSpPr>
        <p:spPr>
          <a:xfrm>
            <a:off x="734961" y="2064774"/>
            <a:ext cx="10515600" cy="4626181"/>
          </a:xfrm>
        </p:spPr>
        <p:txBody>
          <a:bodyPr>
            <a:normAutofit fontScale="85000" lnSpcReduction="20000"/>
          </a:bodyPr>
          <a:lstStyle/>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Microvilli</a:t>
            </a:r>
            <a:r>
              <a:rPr lang="en-US" b="0" i="0" dirty="0">
                <a:effectLst/>
                <a:latin typeface="Calibri" panose="020F0502020204030204" pitchFamily="34" charset="0"/>
                <a:cs typeface="Calibri" panose="020F0502020204030204" pitchFamily="34" charset="0"/>
              </a:rPr>
              <a:t>: Microvilli are non-motile (they don’t move) finger-like structures on the surface of epithelial cells that function to increase the cell’s surface area so that it can better absorb substances. The epithelial cells that line small intestine have thousands of microvilli that absorb nutrients from the food and protect body from intestinal bacteria.</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Cilia</a:t>
            </a:r>
            <a:r>
              <a:rPr lang="en-US" b="0" i="0" dirty="0">
                <a:effectLst/>
                <a:latin typeface="Calibri" panose="020F0502020204030204" pitchFamily="34" charset="0"/>
                <a:cs typeface="Calibri" panose="020F0502020204030204" pitchFamily="34" charset="0"/>
              </a:rPr>
              <a:t>: Cilia are tiny, hair-like, motile (they can move) structures on the surface of the cell that help move entire cells or can move substances along the outer surface of the cell. Ciliated cells usually have hundreds of cilia on their surfaces. Epithelial cells lining your respiratory tract have cilia that trap dust and other substances you breathe in and move them toward your nostrils so that they don’t go into your lungs. Another example of cells with cilia are the epithelial cells that line the fallopian tubes that help move an egg from an ovary to the uterus.</a:t>
            </a:r>
          </a:p>
          <a:p>
            <a:pPr algn="l">
              <a:buFont typeface="Arial" panose="020B0604020202020204" pitchFamily="34" charset="0"/>
              <a:buChar char="•"/>
            </a:pPr>
            <a:r>
              <a:rPr lang="en-US" b="1" i="0" dirty="0">
                <a:effectLst/>
                <a:latin typeface="Calibri" panose="020F0502020204030204" pitchFamily="34" charset="0"/>
                <a:cs typeface="Calibri" panose="020F0502020204030204" pitchFamily="34" charset="0"/>
              </a:rPr>
              <a:t>Stereocilia</a:t>
            </a:r>
            <a:r>
              <a:rPr lang="en-US" b="0" i="0" dirty="0">
                <a:effectLst/>
                <a:latin typeface="Calibri" panose="020F0502020204030204" pitchFamily="34" charset="0"/>
                <a:cs typeface="Calibri" panose="020F0502020204030204" pitchFamily="34" charset="0"/>
              </a:rPr>
              <a:t>: Stereocilia are specialized microvilli that resemble cilia and project from the surface of certain epithelial cells. Stereocilia are needed on the epithelial tissue in your inner ear for hearing and balance.</a:t>
            </a:r>
          </a:p>
          <a:p>
            <a:endParaRPr lang="ru-RU" dirty="0"/>
          </a:p>
        </p:txBody>
      </p:sp>
    </p:spTree>
    <p:extLst>
      <p:ext uri="{BB962C8B-B14F-4D97-AF65-F5344CB8AC3E}">
        <p14:creationId xmlns:p14="http://schemas.microsoft.com/office/powerpoint/2010/main" val="192553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D7228EF-6C13-4839-BFC6-B13F7EC24DAC}"/>
              </a:ext>
            </a:extLst>
          </p:cNvPr>
          <p:cNvPicPr>
            <a:picLocks noChangeAspect="1"/>
          </p:cNvPicPr>
          <p:nvPr/>
        </p:nvPicPr>
        <p:blipFill rotWithShape="1">
          <a:blip r:embed="rId2"/>
          <a:srcRect l="28067" t="14159" r="32190" b="14501"/>
          <a:stretch/>
        </p:blipFill>
        <p:spPr>
          <a:xfrm>
            <a:off x="2403835" y="365125"/>
            <a:ext cx="6136849" cy="6196547"/>
          </a:xfrm>
          <a:prstGeom prst="rect">
            <a:avLst/>
          </a:prstGeom>
        </p:spPr>
      </p:pic>
    </p:spTree>
    <p:extLst>
      <p:ext uri="{BB962C8B-B14F-4D97-AF65-F5344CB8AC3E}">
        <p14:creationId xmlns:p14="http://schemas.microsoft.com/office/powerpoint/2010/main" val="61804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E8ACD7-42EF-2ED6-1BBB-AC0ADA336F9A}"/>
              </a:ext>
            </a:extLst>
          </p:cNvPr>
          <p:cNvSpPr>
            <a:spLocks noGrp="1"/>
          </p:cNvSpPr>
          <p:nvPr>
            <p:ph idx="1"/>
          </p:nvPr>
        </p:nvSpPr>
        <p:spPr>
          <a:xfrm>
            <a:off x="585174" y="3727931"/>
            <a:ext cx="4913671" cy="1907101"/>
          </a:xfrm>
        </p:spPr>
        <p:txBody>
          <a:bodyPr>
            <a:normAutofit fontScale="92500" lnSpcReduction="20000"/>
          </a:bodyPr>
          <a:lstStyle/>
          <a:p>
            <a:pPr algn="ctr"/>
            <a:r>
              <a:rPr lang="en-US" sz="3000" b="0" i="0" dirty="0">
                <a:effectLst/>
                <a:latin typeface="Calibri" panose="020F0502020204030204" pitchFamily="34" charset="0"/>
                <a:cs typeface="Calibri" panose="020F0502020204030204" pitchFamily="34" charset="0"/>
              </a:rPr>
              <a:t>There is little intercellular material present between cells. There are specialized junctions present between the cells of the epithelium that link individual cells.</a:t>
            </a:r>
          </a:p>
          <a:p>
            <a:endParaRPr lang="ru-RU" dirty="0"/>
          </a:p>
        </p:txBody>
      </p:sp>
      <p:sp>
        <p:nvSpPr>
          <p:cNvPr id="4" name="Заголовок 3">
            <a:extLst>
              <a:ext uri="{FF2B5EF4-FFF2-40B4-BE49-F238E27FC236}">
                <a16:creationId xmlns:a16="http://schemas.microsoft.com/office/drawing/2014/main" id="{CED162E1-A498-C07F-7484-81238F8DE7C1}"/>
              </a:ext>
            </a:extLst>
          </p:cNvPr>
          <p:cNvSpPr txBox="1">
            <a:spLocks noGrp="1"/>
          </p:cNvSpPr>
          <p:nvPr>
            <p:ph type="title"/>
          </p:nvPr>
        </p:nvSpPr>
        <p:spPr>
          <a:xfrm>
            <a:off x="494071" y="-216413"/>
            <a:ext cx="10515600" cy="1325563"/>
          </a:xfrm>
          <a:prstGeom prst="rect">
            <a:avLst/>
          </a:prstGeom>
          <a:noFill/>
        </p:spPr>
        <p:txBody>
          <a:bodyPr wrap="square">
            <a:spAutoFit/>
          </a:bodyPr>
          <a:lstStyle/>
          <a:p>
            <a:pPr algn="l"/>
            <a:r>
              <a:rPr lang="en-US" sz="3600" b="1" i="0" dirty="0">
                <a:effectLst/>
                <a:latin typeface="Calibri" panose="020F0502020204030204" pitchFamily="34" charset="0"/>
                <a:cs typeface="Calibri" panose="020F0502020204030204" pitchFamily="34" charset="0"/>
              </a:rPr>
              <a:t>Structure of Epithelial Tissue</a:t>
            </a:r>
          </a:p>
        </p:txBody>
      </p:sp>
      <p:pic>
        <p:nvPicPr>
          <p:cNvPr id="2050" name="Picture 2" descr="Epithelial Tissue: Types, Characteristics &amp; Classification | AESL">
            <a:extLst>
              <a:ext uri="{FF2B5EF4-FFF2-40B4-BE49-F238E27FC236}">
                <a16:creationId xmlns:a16="http://schemas.microsoft.com/office/drawing/2014/main" id="{265F14CC-0A36-DCA7-5D52-D0C17066C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156" y="3611818"/>
            <a:ext cx="5324475" cy="2495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E00A3C-3F83-CBB8-D08A-B8CD3ED25C34}"/>
              </a:ext>
            </a:extLst>
          </p:cNvPr>
          <p:cNvSpPr txBox="1"/>
          <p:nvPr/>
        </p:nvSpPr>
        <p:spPr>
          <a:xfrm>
            <a:off x="820993" y="1109150"/>
            <a:ext cx="10188678" cy="2246769"/>
          </a:xfrm>
          <a:prstGeom prst="rect">
            <a:avLst/>
          </a:prstGeom>
          <a:noFill/>
        </p:spPr>
        <p:txBody>
          <a:bodyPr wrap="square">
            <a:spAutoFit/>
          </a:bodyPr>
          <a:lstStyle/>
          <a:p>
            <a:pPr algn="l"/>
            <a:r>
              <a:rPr lang="en-US" sz="2800" b="0" i="0" dirty="0">
                <a:effectLst/>
                <a:latin typeface="Calibri" panose="020F0502020204030204" pitchFamily="34" charset="0"/>
                <a:cs typeface="Calibri" panose="020F0502020204030204" pitchFamily="34" charset="0"/>
              </a:rPr>
              <a:t>Epithelial tissue is formed from a tightly fitted continuous layer of cells. One surface of the epithelial tissue is exposed to either the external environment or the body fluid. The other surface is attached to tissue by a membrane, which consists of fibers and polysaccharides secreted by epithelial cells.</a:t>
            </a:r>
          </a:p>
        </p:txBody>
      </p:sp>
    </p:spTree>
    <p:extLst>
      <p:ext uri="{BB962C8B-B14F-4D97-AF65-F5344CB8AC3E}">
        <p14:creationId xmlns:p14="http://schemas.microsoft.com/office/powerpoint/2010/main" val="153990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AD4756-5415-ADDE-2809-437F74EC35EB}"/>
              </a:ext>
            </a:extLst>
          </p:cNvPr>
          <p:cNvSpPr txBox="1"/>
          <p:nvPr/>
        </p:nvSpPr>
        <p:spPr>
          <a:xfrm>
            <a:off x="6839564" y="2828834"/>
            <a:ext cx="3941506" cy="830997"/>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Tight junctions- prevent leakage across tissues</a:t>
            </a:r>
          </a:p>
        </p:txBody>
      </p:sp>
      <p:pic>
        <p:nvPicPr>
          <p:cNvPr id="3074" name="Picture 2" descr="Cell-cell junctions | Gap junctions (article) | Khan Academy">
            <a:extLst>
              <a:ext uri="{FF2B5EF4-FFF2-40B4-BE49-F238E27FC236}">
                <a16:creationId xmlns:a16="http://schemas.microsoft.com/office/drawing/2014/main" id="{EDAF408E-A961-E02A-326F-F9EA17ADC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16" y="1096446"/>
            <a:ext cx="51816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087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TotalTime>
  <Words>1704</Words>
  <Application>Microsoft Office PowerPoint</Application>
  <PresentationFormat>Широкоэкранный</PresentationFormat>
  <Paragraphs>109</Paragraphs>
  <Slides>34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34</vt:i4>
      </vt:variant>
    </vt:vector>
  </HeadingPairs>
  <TitlesOfParts>
    <vt:vector size="41" baseType="lpstr">
      <vt:lpstr>__Roboto_44e537</vt:lpstr>
      <vt:lpstr>Aptos</vt:lpstr>
      <vt:lpstr>Aptos Display</vt:lpstr>
      <vt:lpstr>Arial</vt:lpstr>
      <vt:lpstr>Calibri</vt:lpstr>
      <vt:lpstr>Poppins</vt:lpstr>
      <vt:lpstr>Тема Office</vt:lpstr>
      <vt:lpstr>Lecture 4</vt:lpstr>
      <vt:lpstr>Histology</vt:lpstr>
      <vt:lpstr>The organs in the body are composed of four basic types of tissue, including: </vt:lpstr>
      <vt:lpstr>What is the epithelium? </vt:lpstr>
      <vt:lpstr>What are epithelial cells?</vt:lpstr>
      <vt:lpstr>Some types of cells, including some epithelial cells, have characteristics on the surface of the cell that help them perform certain functions, including: </vt:lpstr>
      <vt:lpstr>Презентация PowerPoint</vt:lpstr>
      <vt:lpstr>Structure of Epithelial Tissue</vt:lpstr>
      <vt:lpstr>Презентация PowerPoint</vt:lpstr>
      <vt:lpstr>Презентация PowerPoint</vt:lpstr>
      <vt:lpstr>Презентация PowerPoint</vt:lpstr>
      <vt:lpstr>Презентация PowerPoint</vt:lpstr>
      <vt:lpstr>Mucous membrane: </vt:lpstr>
      <vt:lpstr>Serous membrane: </vt:lpstr>
      <vt:lpstr>Glands </vt:lpstr>
      <vt:lpstr>Презентация PowerPoint</vt:lpstr>
      <vt:lpstr>Презентация PowerPoint</vt:lpstr>
      <vt:lpstr>What are the different types of epithelial cells? </vt:lpstr>
      <vt:lpstr>Презентация PowerPoint</vt:lpstr>
      <vt:lpstr>Презентация PowerPoint</vt:lpstr>
      <vt:lpstr>Types of epithelial cells based on their shape </vt:lpstr>
      <vt:lpstr>Types of epithelial cells based on their arrangement </vt:lpstr>
      <vt:lpstr>Epithelial cells based on specialized functions </vt:lpstr>
      <vt:lpstr>Epithelial Tissue Functions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Жамалова Жанылган</dc:creator>
  <cp:lastModifiedBy>Зарина</cp:lastModifiedBy>
  <cp:revision>5</cp:revision>
  <dcterms:created xsi:type="dcterms:W3CDTF">2024-09-23T11:20:29Z</dcterms:created>
  <dcterms:modified xsi:type="dcterms:W3CDTF">2024-09-24T06:07:00Z</dcterms:modified>
</cp:coreProperties>
</file>